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46"/>
  </p:notesMasterIdLst>
  <p:handoutMasterIdLst>
    <p:handoutMasterId r:id="rId47"/>
  </p:handoutMasterIdLst>
  <p:sldIdLst>
    <p:sldId id="256" r:id="rId2"/>
    <p:sldId id="283" r:id="rId3"/>
    <p:sldId id="284" r:id="rId4"/>
    <p:sldId id="293" r:id="rId5"/>
    <p:sldId id="684" r:id="rId6"/>
    <p:sldId id="667" r:id="rId7"/>
    <p:sldId id="652" r:id="rId8"/>
    <p:sldId id="685" r:id="rId9"/>
    <p:sldId id="687" r:id="rId10"/>
    <p:sldId id="688" r:id="rId11"/>
    <p:sldId id="686" r:id="rId12"/>
    <p:sldId id="689" r:id="rId13"/>
    <p:sldId id="690" r:id="rId14"/>
    <p:sldId id="691" r:id="rId15"/>
    <p:sldId id="511" r:id="rId16"/>
    <p:sldId id="522" r:id="rId17"/>
    <p:sldId id="576" r:id="rId18"/>
    <p:sldId id="651" r:id="rId19"/>
    <p:sldId id="519" r:id="rId20"/>
    <p:sldId id="523" r:id="rId21"/>
    <p:sldId id="603" r:id="rId22"/>
    <p:sldId id="533" r:id="rId23"/>
    <p:sldId id="564" r:id="rId24"/>
    <p:sldId id="664" r:id="rId25"/>
    <p:sldId id="742" r:id="rId26"/>
    <p:sldId id="341" r:id="rId27"/>
    <p:sldId id="596" r:id="rId28"/>
    <p:sldId id="587" r:id="rId29"/>
    <p:sldId id="590" r:id="rId30"/>
    <p:sldId id="611" r:id="rId31"/>
    <p:sldId id="410" r:id="rId32"/>
    <p:sldId id="417" r:id="rId33"/>
    <p:sldId id="425" r:id="rId34"/>
    <p:sldId id="384" r:id="rId35"/>
    <p:sldId id="577" r:id="rId36"/>
    <p:sldId id="580" r:id="rId37"/>
    <p:sldId id="521" r:id="rId38"/>
    <p:sldId id="271" r:id="rId39"/>
    <p:sldId id="585" r:id="rId40"/>
    <p:sldId id="586" r:id="rId41"/>
    <p:sldId id="743" r:id="rId42"/>
    <p:sldId id="755" r:id="rId43"/>
    <p:sldId id="736" r:id="rId44"/>
    <p:sldId id="291" r:id="rId45"/>
  </p:sldIdLst>
  <p:sldSz cx="9906000" cy="6858000" type="A4"/>
  <p:notesSz cx="6889750" cy="100218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243" autoAdjust="0"/>
  </p:normalViewPr>
  <p:slideViewPr>
    <p:cSldViewPr>
      <p:cViewPr varScale="1">
        <p:scale>
          <a:sx n="67" d="100"/>
          <a:sy n="67" d="100"/>
        </p:scale>
        <p:origin x="78" y="93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6154" cy="50149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30" tIns="46315" rIns="92630" bIns="463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974" y="2"/>
            <a:ext cx="2986153" cy="50149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30" tIns="46315" rIns="92630" bIns="463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BD8D5F5-4734-43DE-B6ED-7EA3F1752BBE}" type="datetime1">
              <a:rPr lang="cs-CZ"/>
              <a:pPr>
                <a:defRPr/>
              </a:pPr>
              <a:t>31. 10. 2019</a:t>
            </a:fld>
            <a:endParaRPr lang="cs-CZ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778"/>
            <a:ext cx="2986154" cy="5014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30" tIns="46315" rIns="92630" bIns="463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974" y="9518778"/>
            <a:ext cx="2986153" cy="5014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630" tIns="46315" rIns="92630" bIns="463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4422F5F-1B52-4F6D-B6E3-B44F50A426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883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6154" cy="501498"/>
          </a:xfrm>
          <a:prstGeom prst="rect">
            <a:avLst/>
          </a:prstGeom>
        </p:spPr>
        <p:txBody>
          <a:bodyPr vert="horz" wrap="square" lIns="92630" tIns="46315" rIns="92630" bIns="4631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974" y="2"/>
            <a:ext cx="2986153" cy="501498"/>
          </a:xfrm>
          <a:prstGeom prst="rect">
            <a:avLst/>
          </a:prstGeom>
        </p:spPr>
        <p:txBody>
          <a:bodyPr vert="horz" lIns="92630" tIns="46315" rIns="92630" bIns="46315" rtlCol="0"/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A3A121D-B109-45E6-A36C-FF4F33333CC2}" type="datetime1">
              <a:rPr lang="cs-CZ"/>
              <a:pPr>
                <a:defRPr/>
              </a:pPr>
              <a:t>31. 10. 2019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92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30" tIns="46315" rIns="92630" bIns="46315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489" y="4761807"/>
            <a:ext cx="5512774" cy="4508640"/>
          </a:xfrm>
          <a:prstGeom prst="rect">
            <a:avLst/>
          </a:prstGeom>
        </p:spPr>
        <p:txBody>
          <a:bodyPr vert="horz" lIns="92630" tIns="46315" rIns="92630" bIns="46315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518778"/>
            <a:ext cx="2986154" cy="501497"/>
          </a:xfrm>
          <a:prstGeom prst="rect">
            <a:avLst/>
          </a:prstGeom>
        </p:spPr>
        <p:txBody>
          <a:bodyPr vert="horz" wrap="square" lIns="92630" tIns="46315" rIns="92630" bIns="4631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974" y="9518778"/>
            <a:ext cx="2986153" cy="501497"/>
          </a:xfrm>
          <a:prstGeom prst="rect">
            <a:avLst/>
          </a:prstGeom>
        </p:spPr>
        <p:txBody>
          <a:bodyPr vert="horz" lIns="92630" tIns="46315" rIns="92630" bIns="46315" rtlCol="0" anchor="b"/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640B1F3-6B47-40E5-9595-192630D90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9311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datum 2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E4D9192B-27FA-4E77-8F38-D9E420D0F05B}" type="datetime1">
              <a:rPr lang="cs-CZ" smtClean="0">
                <a:ea typeface="ＭＳ Ｐゴシック"/>
                <a:cs typeface="ＭＳ Ｐゴシック"/>
              </a:rPr>
              <a:pPr/>
              <a:t>31. 10. 2019</a:t>
            </a:fld>
            <a:endParaRPr lang="cs-CZ">
              <a:ea typeface="ＭＳ Ｐゴシック"/>
              <a:cs typeface="ＭＳ Ｐゴシック"/>
            </a:endParaRPr>
          </a:p>
        </p:txBody>
      </p:sp>
      <p:sp>
        <p:nvSpPr>
          <p:cNvPr id="16386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564C3A-3662-4446-A881-792551635783}" type="slidenum">
              <a:rPr lang="cs-CZ" smtClean="0">
                <a:ea typeface="ＭＳ Ｐゴシック"/>
                <a:cs typeface="ＭＳ Ｐゴシック"/>
              </a:rPr>
              <a:pPr/>
              <a:t>1</a:t>
            </a:fld>
            <a:endParaRPr lang="cs-CZ">
              <a:ea typeface="ＭＳ Ｐゴシック"/>
              <a:cs typeface="ＭＳ Ｐゴシック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2E4B8-5186-43C4-8305-3660D5D0D37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19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- zásobování pitnou vodou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A3A121D-B109-45E6-A36C-FF4F33333CC2}" type="datetime1">
              <a:rPr lang="cs-CZ" smtClean="0"/>
              <a:pPr>
                <a:defRPr/>
              </a:pPr>
              <a:t>31. 10. 2019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40B1F3-6B47-40E5-9595-192630D90EA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54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083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0005A5BA-0151-4A14-B8FA-35CADC890B58}" type="datetime1">
              <a:rPr lang="cs-CZ" smtClean="0">
                <a:ea typeface="ＭＳ Ｐゴシック"/>
                <a:cs typeface="ＭＳ Ｐゴシック"/>
              </a:rPr>
              <a:pPr/>
              <a:t>31. 10. 2019</a:t>
            </a:fld>
            <a:endParaRPr lang="cs-CZ">
              <a:ea typeface="ＭＳ Ｐゴシック"/>
              <a:cs typeface="ＭＳ Ｐゴシック"/>
            </a:endParaRPr>
          </a:p>
        </p:txBody>
      </p:sp>
      <p:sp>
        <p:nvSpPr>
          <p:cNvPr id="46084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EBA88D-D6F6-4AE3-B1E7-EEF3D23F822C}" type="slidenum">
              <a:rPr lang="cs-CZ" smtClean="0">
                <a:ea typeface="ＭＳ Ｐゴシック"/>
                <a:cs typeface="ＭＳ Ｐゴシック"/>
              </a:rPr>
              <a:pPr/>
              <a:t>30</a:t>
            </a:fld>
            <a:endParaRPr lang="cs-CZ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4958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DF18-2034-4645-B028-197D4778FE13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9551B-E1BB-433E-852C-AC08FCFED7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A4A7E-69B3-406A-9FBD-41CC0ADCDCCB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D8706-726A-48CC-ABA4-342B3B0A83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7638C-7F6E-451B-9F26-7E68242F8787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726A-1662-4750-9ECA-D7216E90BA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9ED03-E8CB-49F7-8811-77B77CD1C985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F4A7-FD05-48E3-80A3-E6D079C7D9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C45B1-49D1-4681-8BCE-FA88482E7E46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7F93E-4AC6-4229-BD81-E7BA35FEF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8C5B7-51FB-419F-838E-183BF8ABD352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8AD68-7F2F-4D6F-9621-BD066B9A8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49AC-FAFA-4C1E-A3C5-25AD0CEBC9E2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852F-4A95-417D-9639-EB0B0827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82F02-E051-4DBC-AE74-EF31EDCDAC9C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EBD91-DA4B-4CD6-921F-F304D38FB5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3B9C-86A5-46CF-9FBC-CCC68A7E57DB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DD76A-7395-439E-B550-B44F04DF94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83C17-699C-4D8A-B013-B717EED8B7AD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860F5-B0CC-4B17-95A6-B3D97D5391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8D36-8820-4126-8D4D-EB4B28EB64CE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0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76A2-C40A-4A3A-98AD-9F0FE8F876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7938"/>
            <a:ext cx="5159375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A4C61F4-2984-47B6-AEC4-1BA0DE92DF07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F9DB7AA-7B6E-4056-AEA3-D83E0EA7A8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66" r:id="rId9"/>
    <p:sldLayoutId id="2147483657" r:id="rId10"/>
    <p:sldLayoutId id="2147483656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ssi@csvh.cz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ssi@csvh.cz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mailto:miloslava.melounova@seznam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4"/>
          <p:cNvSpPr>
            <a:spLocks noGrp="1"/>
          </p:cNvSpPr>
          <p:nvPr>
            <p:ph type="title"/>
          </p:nvPr>
        </p:nvSpPr>
        <p:spPr>
          <a:xfrm>
            <a:off x="742950" y="1700213"/>
            <a:ext cx="8420100" cy="2520950"/>
          </a:xfrm>
        </p:spPr>
        <p:txBody>
          <a:bodyPr/>
          <a:lstStyle/>
          <a:p>
            <a:pPr algn="ctr" eaLnBrk="1" hangingPunct="1"/>
            <a:r>
              <a:rPr lang="cs-CZ" b="1" u="sng" dirty="0">
                <a:latin typeface="Arial" charset="0"/>
              </a:rPr>
              <a:t>HOSPODAŘENÍ S VODOU</a:t>
            </a:r>
            <a:br>
              <a:rPr lang="cs-CZ" b="1" u="sng" dirty="0">
                <a:latin typeface="Arial" charset="0"/>
              </a:rPr>
            </a:br>
            <a:br>
              <a:rPr lang="cs-CZ" sz="2800" b="1" dirty="0">
                <a:latin typeface="Arial" charset="0"/>
                <a:cs typeface="Arial" charset="0"/>
              </a:rPr>
            </a:br>
            <a:endParaRPr lang="cs-CZ" sz="2800" b="1" dirty="0">
              <a:latin typeface="Arial" charset="0"/>
              <a:cs typeface="Arial" charset="0"/>
            </a:endParaRPr>
          </a:p>
        </p:txBody>
      </p:sp>
      <p:sp>
        <p:nvSpPr>
          <p:cNvPr id="15362" name="Rectangle 55"/>
          <p:cNvSpPr>
            <a:spLocks noGrp="1"/>
          </p:cNvSpPr>
          <p:nvPr>
            <p:ph idx="1"/>
          </p:nvPr>
        </p:nvSpPr>
        <p:spPr>
          <a:xfrm>
            <a:off x="1592263" y="4437063"/>
            <a:ext cx="6934200" cy="11763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cs-CZ" b="1" dirty="0">
                <a:latin typeface="Arial" charset="0"/>
                <a:cs typeface="Arial" charset="0"/>
              </a:rPr>
              <a:t>Ing. Miloslava Melounová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b="1" dirty="0">
                <a:latin typeface="Arial" charset="0"/>
                <a:cs typeface="Arial" charset="0"/>
              </a:rPr>
              <a:t>31. 10. 2019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657EC0-ED0E-4C98-8395-90419236F5B0}" type="slidenum">
              <a:rPr lang="en-US" smtClean="0">
                <a:solidFill>
                  <a:srgbClr val="898989"/>
                </a:solidFill>
                <a:latin typeface="Calibri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>
              <a:solidFill>
                <a:srgbClr val="898989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7596188" y="428625"/>
            <a:ext cx="19288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b-NO" sz="900">
                <a:solidFill>
                  <a:schemeClr val="bg1"/>
                </a:solidFill>
                <a:latin typeface="Arial Narrow" pitchFamily="34" charset="0"/>
              </a:rPr>
              <a:t>Telefon: 221 082 207, 221 082 346 </a:t>
            </a:r>
          </a:p>
          <a:p>
            <a:pPr algn="r"/>
            <a:r>
              <a:rPr lang="nb-NO" sz="900">
                <a:solidFill>
                  <a:schemeClr val="bg1"/>
                </a:solidFill>
                <a:latin typeface="Arial Narrow" pitchFamily="34" charset="0"/>
              </a:rPr>
              <a:t>Fax: 221 082 646 </a:t>
            </a:r>
          </a:p>
          <a:p>
            <a:pPr algn="r"/>
            <a:r>
              <a:rPr lang="nb-NO" sz="900">
                <a:solidFill>
                  <a:schemeClr val="bg1"/>
                </a:solidFill>
                <a:latin typeface="Arial Narrow" pitchFamily="34" charset="0"/>
              </a:rPr>
              <a:t>sovak@sovak.cz, www.sovak.cz</a:t>
            </a:r>
            <a:endParaRPr lang="en-US" sz="9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5453063" y="428625"/>
            <a:ext cx="21431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b-NO" sz="900">
                <a:solidFill>
                  <a:schemeClr val="bg1"/>
                </a:solidFill>
                <a:latin typeface="Arial Narrow" pitchFamily="34" charset="0"/>
              </a:rPr>
              <a:t>Sdružení oboru vodovodů a kanalizací ČR </a:t>
            </a:r>
          </a:p>
          <a:p>
            <a:pPr algn="r"/>
            <a:r>
              <a:rPr lang="nb-NO" sz="900">
                <a:solidFill>
                  <a:schemeClr val="bg1"/>
                </a:solidFill>
                <a:latin typeface="Arial Narrow" pitchFamily="34" charset="0"/>
              </a:rPr>
              <a:t>Novotného lávka 5 </a:t>
            </a:r>
          </a:p>
          <a:p>
            <a:pPr algn="r"/>
            <a:r>
              <a:rPr lang="nb-NO" sz="900">
                <a:solidFill>
                  <a:schemeClr val="bg1"/>
                </a:solidFill>
                <a:latin typeface="Arial Narrow" pitchFamily="34" charset="0"/>
              </a:rPr>
              <a:t>116 68 Praha 1 </a:t>
            </a:r>
            <a:endParaRPr lang="en-US" sz="9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366" name="Zástupný symbol pro číslo snímku 7"/>
          <p:cNvSpPr txBox="1">
            <a:spLocks noGrp="1"/>
          </p:cNvSpPr>
          <p:nvPr/>
        </p:nvSpPr>
        <p:spPr bwMode="auto">
          <a:xfrm>
            <a:off x="8667750" y="6248400"/>
            <a:ext cx="1035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5B428A0-3F78-4B63-BFEA-115BFAEB331A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A228D-C2BB-4E5A-AB4A-063EBF14C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923950"/>
          </a:xfrm>
        </p:spPr>
        <p:txBody>
          <a:bodyPr/>
          <a:lstStyle/>
          <a:p>
            <a:r>
              <a:rPr lang="cs-CZ" dirty="0"/>
              <a:t>Nakládání s vodami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E67C92-0F1E-402E-86E2-982AC7098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latin typeface="+mj-lt"/>
              </a:rPr>
              <a:t>Každý kdo nakládá s povrchovými nebo podzemními vodami je povinen</a:t>
            </a:r>
          </a:p>
          <a:p>
            <a:r>
              <a:rPr lang="cs-CZ" sz="3200" dirty="0">
                <a:latin typeface="+mj-lt"/>
              </a:rPr>
              <a:t>dbát o jejich ochranu</a:t>
            </a:r>
          </a:p>
          <a:p>
            <a:r>
              <a:rPr lang="cs-CZ" sz="3200" dirty="0">
                <a:latin typeface="+mj-lt"/>
              </a:rPr>
              <a:t>zajistit hospodárné využívání</a:t>
            </a:r>
          </a:p>
          <a:p>
            <a:r>
              <a:rPr lang="cs-CZ" sz="3200" dirty="0">
                <a:latin typeface="+mj-lt"/>
              </a:rPr>
              <a:t>zajistit ochranu energetického potenciálu</a:t>
            </a:r>
          </a:p>
          <a:p>
            <a:r>
              <a:rPr lang="cs-CZ" sz="3200" dirty="0">
                <a:latin typeface="+mj-lt"/>
              </a:rPr>
              <a:t>ochranu veřejných zájmů chráněných zvláštními </a:t>
            </a: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   předpisy</a:t>
            </a:r>
          </a:p>
          <a:p>
            <a:endParaRPr lang="cs-CZ" sz="3200" b="1" dirty="0">
              <a:latin typeface="+mj-lt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799278-5860-4205-A283-3D594F797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8CC3FF-BF30-4316-95A9-CB305BB2E98D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723F0D-342C-475F-A92E-722A15C9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00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563910"/>
          </a:xfrm>
        </p:spPr>
        <p:txBody>
          <a:bodyPr/>
          <a:lstStyle/>
          <a:p>
            <a:r>
              <a:rPr lang="cs-CZ" sz="4000" b="1" dirty="0"/>
              <a:t>Nakládání s vodami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340768"/>
            <a:ext cx="8915400" cy="4983833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latin typeface="+mj-lt"/>
              </a:rPr>
              <a:t>Při provádění staveb nebo jejich změn nebo změn užívání jsou stavebníci povinni zabezpečit </a:t>
            </a:r>
          </a:p>
          <a:p>
            <a:r>
              <a:rPr lang="cs-CZ" sz="2800" dirty="0">
                <a:latin typeface="+mj-lt"/>
              </a:rPr>
              <a:t>zásobováním vodou</a:t>
            </a:r>
          </a:p>
          <a:p>
            <a:r>
              <a:rPr lang="cs-CZ" sz="2800" dirty="0">
                <a:latin typeface="+mj-lt"/>
              </a:rPr>
              <a:t>odvádění nebo </a:t>
            </a:r>
            <a:r>
              <a:rPr lang="cs-CZ" sz="2800" dirty="0">
                <a:solidFill>
                  <a:srgbClr val="FF0000"/>
                </a:solidFill>
                <a:latin typeface="+mj-lt"/>
              </a:rPr>
              <a:t>akumulaci odpadních vod</a:t>
            </a:r>
          </a:p>
          <a:p>
            <a:r>
              <a:rPr lang="cs-CZ" sz="2800" dirty="0">
                <a:latin typeface="+mj-lt"/>
              </a:rPr>
              <a:t>čištění odpadních vod</a:t>
            </a:r>
          </a:p>
          <a:p>
            <a:r>
              <a:rPr lang="cs-CZ" sz="2800" dirty="0">
                <a:latin typeface="+mj-lt"/>
              </a:rPr>
              <a:t>nebo jiné zneškodňování odpadních vod</a:t>
            </a:r>
          </a:p>
          <a:p>
            <a:r>
              <a:rPr lang="cs-CZ" sz="2800" dirty="0">
                <a:latin typeface="+mj-lt"/>
              </a:rPr>
              <a:t>vsakování nebo odvádění srážkových vod (SZ)</a:t>
            </a:r>
          </a:p>
          <a:p>
            <a:pPr marL="0" indent="0">
              <a:buNone/>
            </a:pPr>
            <a:endParaRPr lang="cs-CZ" sz="2800" dirty="0">
              <a:latin typeface="+mj-lt"/>
            </a:endParaRPr>
          </a:p>
          <a:p>
            <a:pPr marL="0" indent="0">
              <a:buNone/>
            </a:pPr>
            <a:r>
              <a:rPr lang="cs-CZ" sz="2800" dirty="0">
                <a:latin typeface="+mj-lt"/>
              </a:rPr>
              <a:t>Stavební úřad </a:t>
            </a:r>
            <a:r>
              <a:rPr lang="cs-CZ" sz="2800" b="1" dirty="0">
                <a:latin typeface="+mj-lt"/>
              </a:rPr>
              <a:t>nesmí </a:t>
            </a:r>
            <a:r>
              <a:rPr lang="cs-CZ" sz="2800" dirty="0">
                <a:latin typeface="+mj-lt"/>
              </a:rPr>
              <a:t>bez splnění těchto podmínek vydat stavební povolení, nebo rozhodnutí o povolení změn stavby.</a:t>
            </a:r>
          </a:p>
          <a:p>
            <a:endParaRPr lang="cs-CZ" dirty="0">
              <a:latin typeface="+mj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00B20-0F76-4EE7-9C9B-6C6BCC62A750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2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4488" y="704850"/>
            <a:ext cx="9066212" cy="635918"/>
          </a:xfrm>
        </p:spPr>
        <p:txBody>
          <a:bodyPr/>
          <a:lstStyle/>
          <a:p>
            <a:r>
              <a:rPr lang="cs-CZ" sz="4000" b="1" dirty="0"/>
              <a:t>Povolení k nakládání s vodami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484784"/>
            <a:ext cx="8915400" cy="4839817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latin typeface="+mj-lt"/>
              </a:rPr>
              <a:t>Povrchové vody</a:t>
            </a:r>
          </a:p>
          <a:p>
            <a:r>
              <a:rPr lang="cs-CZ" sz="2000" dirty="0">
                <a:latin typeface="+mj-lt"/>
              </a:rPr>
              <a:t>k odběru </a:t>
            </a:r>
          </a:p>
          <a:p>
            <a:r>
              <a:rPr lang="cs-CZ" sz="2000" dirty="0">
                <a:latin typeface="+mj-lt"/>
              </a:rPr>
              <a:t>k jejich vzdouvání a akumulaci</a:t>
            </a:r>
          </a:p>
          <a:p>
            <a:r>
              <a:rPr lang="cs-CZ" sz="2000" dirty="0">
                <a:latin typeface="+mj-lt"/>
              </a:rPr>
              <a:t>k využívání energetického potenciálu</a:t>
            </a:r>
          </a:p>
          <a:p>
            <a:r>
              <a:rPr lang="cs-CZ" sz="2000" dirty="0">
                <a:latin typeface="+mj-lt"/>
              </a:rPr>
              <a:t>k využívání pro chov ryb, vodní drůbeže nebo vodních živočichů</a:t>
            </a:r>
          </a:p>
          <a:p>
            <a:r>
              <a:rPr lang="cs-CZ" sz="2000" dirty="0">
                <a:latin typeface="+mj-lt"/>
              </a:rPr>
              <a:t>K jinému nakládání</a:t>
            </a:r>
          </a:p>
          <a:p>
            <a:endParaRPr lang="cs-CZ" sz="2000" dirty="0">
              <a:latin typeface="+mj-lt"/>
            </a:endParaRPr>
          </a:p>
          <a:p>
            <a:pPr marL="0" indent="0">
              <a:buNone/>
            </a:pPr>
            <a:r>
              <a:rPr lang="cs-CZ" sz="2000" b="1" dirty="0">
                <a:latin typeface="+mj-lt"/>
              </a:rPr>
              <a:t>Podzemní vody</a:t>
            </a:r>
          </a:p>
          <a:p>
            <a:r>
              <a:rPr lang="cs-CZ" sz="2000" dirty="0"/>
              <a:t>k odběru </a:t>
            </a:r>
          </a:p>
          <a:p>
            <a:r>
              <a:rPr lang="cs-CZ" sz="2000" dirty="0"/>
              <a:t>k jejich  akumulaci</a:t>
            </a:r>
          </a:p>
          <a:p>
            <a:r>
              <a:rPr lang="cs-CZ" sz="2000" dirty="0"/>
              <a:t>k jejich čerpání za účelem snížení hladiny</a:t>
            </a:r>
          </a:p>
          <a:p>
            <a:r>
              <a:rPr lang="cs-CZ" sz="2000" dirty="0"/>
              <a:t>k umělému obohacování podzemních zdrojů</a:t>
            </a:r>
          </a:p>
          <a:p>
            <a:r>
              <a:rPr lang="cs-CZ" sz="2000" dirty="0"/>
              <a:t>k jinému nakládání</a:t>
            </a:r>
          </a:p>
          <a:p>
            <a:pPr marL="0" indent="0">
              <a:buNone/>
            </a:pPr>
            <a:endParaRPr lang="cs-CZ" sz="2400" b="1" dirty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09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635918"/>
          </a:xfrm>
        </p:spPr>
        <p:txBody>
          <a:bodyPr/>
          <a:lstStyle/>
          <a:p>
            <a:r>
              <a:rPr lang="cs-CZ" sz="4000" dirty="0"/>
              <a:t>Povolení k nakládání s vodami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484785"/>
            <a:ext cx="8915400" cy="483981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Není třeba</a:t>
            </a:r>
          </a:p>
          <a:p>
            <a:r>
              <a:rPr lang="cs-CZ" sz="2400" dirty="0">
                <a:latin typeface="+mj-lt"/>
              </a:rPr>
              <a:t>K čerpacím pokusům pokud trvají do 14 dnů a čerpají do 1 l/s</a:t>
            </a:r>
          </a:p>
          <a:p>
            <a:r>
              <a:rPr lang="cs-CZ" sz="2400" dirty="0">
                <a:latin typeface="+mj-lt"/>
              </a:rPr>
              <a:t>K jednorázovému odběru povrchových nebo podzemních vod při mimořádných událostech, při cvičení HZS, Policie ČR</a:t>
            </a:r>
          </a:p>
          <a:p>
            <a:r>
              <a:rPr lang="cs-CZ" sz="2400" dirty="0">
                <a:latin typeface="+mj-lt"/>
              </a:rPr>
              <a:t>K využívání energetického potenciálu podzemních vod, pokud nejde o odběr</a:t>
            </a:r>
          </a:p>
          <a:p>
            <a:r>
              <a:rPr lang="cs-CZ" sz="2400" dirty="0">
                <a:latin typeface="+mj-lt"/>
              </a:rPr>
              <a:t>K využívání důlních vod, k vypouštění důlních vod</a:t>
            </a:r>
          </a:p>
          <a:p>
            <a:r>
              <a:rPr lang="cs-CZ" sz="2400" dirty="0">
                <a:solidFill>
                  <a:srgbClr val="FF0000"/>
                </a:solidFill>
                <a:latin typeface="+mj-lt"/>
              </a:rPr>
              <a:t>(§8g)K vypouštění odpadních vod z odlehčovacích komor, chránící stoky jednotné kanalizace před hydraulickým přetížením , do vod povrchových</a:t>
            </a:r>
          </a:p>
          <a:p>
            <a:endParaRPr lang="cs-CZ" sz="2400" dirty="0">
              <a:latin typeface="+mj-lt"/>
            </a:endParaRPr>
          </a:p>
          <a:p>
            <a:endParaRPr lang="cs-CZ" sz="2400" b="1" dirty="0">
              <a:latin typeface="+mj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32948-AAE4-4624-B9E7-902223A06159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31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Nakládání s vodami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>
                <a:latin typeface="+mj-lt"/>
              </a:rPr>
              <a:t>Oprávněný, který má povolení  k nakládání s vodami  k jejich odběru </a:t>
            </a:r>
            <a:r>
              <a:rPr lang="cs-CZ" sz="3200" b="1" dirty="0">
                <a:latin typeface="+mj-lt"/>
              </a:rPr>
              <a:t>je povinen měřit  </a:t>
            </a:r>
            <a:r>
              <a:rPr lang="cs-CZ" sz="3200" dirty="0">
                <a:latin typeface="+mj-lt"/>
              </a:rPr>
              <a:t>množství povrchových a podzemních vod s nimiž nakládá v množství  povoleném</a:t>
            </a:r>
          </a:p>
          <a:p>
            <a:pPr marL="0" indent="0">
              <a:buNone/>
            </a:pPr>
            <a:r>
              <a:rPr lang="cs-CZ" sz="3200" b="1" dirty="0">
                <a:latin typeface="+mj-lt"/>
              </a:rPr>
              <a:t>min 6 000 m3/rok </a:t>
            </a:r>
            <a:r>
              <a:rPr lang="cs-CZ" sz="3200" dirty="0">
                <a:latin typeface="+mj-lt"/>
              </a:rPr>
              <a:t>nebo  </a:t>
            </a:r>
            <a:r>
              <a:rPr lang="cs-CZ" sz="3200" b="1" dirty="0">
                <a:latin typeface="+mj-lt"/>
              </a:rPr>
              <a:t>500 m3/měsíc a více</a:t>
            </a:r>
          </a:p>
          <a:p>
            <a:pPr marL="0" indent="0">
              <a:buNone/>
            </a:pPr>
            <a:endParaRPr lang="cs-CZ" sz="3200" b="1" dirty="0">
              <a:latin typeface="+mj-lt"/>
            </a:endParaRP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a výsledky předávat příslušnému správci povodí</a:t>
            </a:r>
          </a:p>
          <a:p>
            <a:pPr marL="0" indent="0">
              <a:buNone/>
            </a:pPr>
            <a:endParaRPr lang="cs-CZ" sz="3200" dirty="0">
              <a:latin typeface="+mj-lt"/>
            </a:endParaRPr>
          </a:p>
          <a:p>
            <a:pPr marL="0" indent="0">
              <a:buNone/>
            </a:pPr>
            <a:endParaRPr lang="cs-CZ" sz="2800" dirty="0">
              <a:latin typeface="+mj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96E06C-DC13-424E-B88A-1F2975C232F2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42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635918"/>
          </a:xfrm>
        </p:spPr>
        <p:txBody>
          <a:bodyPr/>
          <a:lstStyle/>
          <a:p>
            <a:r>
              <a:rPr lang="cs-CZ" dirty="0"/>
              <a:t>VODNÍ DÍLA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700807"/>
            <a:ext cx="8915400" cy="4623793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Vodní díla jsou stavby, k nimž působnost stavebního úřadu vykonávají vodoprávní úřady jako tzv. speciální stavební úřady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§55 Vodní díla jsou stavby, které slouží ke vzdouvání a zadržování vod, k ochraně a užívání vod, k nakládání s vodami, k ochraně před škodlivými účinky vod a jiným účelům:</a:t>
            </a:r>
          </a:p>
          <a:p>
            <a:r>
              <a:rPr lang="cs-CZ" sz="2400" dirty="0">
                <a:latin typeface="+mj-lt"/>
              </a:rPr>
              <a:t>Přehrady, hráze, jezy, stavby na ochranu před povodněmi</a:t>
            </a:r>
          </a:p>
          <a:p>
            <a:r>
              <a:rPr lang="cs-CZ" sz="2400" dirty="0">
                <a:latin typeface="+mj-lt"/>
              </a:rPr>
              <a:t>Stavby vodovodů a kanalizací, meliorací, závlahové stavby</a:t>
            </a:r>
          </a:p>
          <a:p>
            <a:r>
              <a:rPr lang="cs-CZ" sz="2400" dirty="0">
                <a:latin typeface="+mj-lt"/>
              </a:rPr>
              <a:t>Stavby k využití vodní energie</a:t>
            </a:r>
          </a:p>
          <a:p>
            <a:r>
              <a:rPr lang="cs-CZ" sz="2400" dirty="0">
                <a:latin typeface="+mj-lt"/>
              </a:rPr>
              <a:t>Stavby k plavebním účelům</a:t>
            </a:r>
          </a:p>
          <a:p>
            <a:r>
              <a:rPr lang="cs-CZ" sz="2400" dirty="0">
                <a:latin typeface="+mj-lt"/>
              </a:rPr>
              <a:t>Stavby odkališť</a:t>
            </a:r>
          </a:p>
          <a:p>
            <a:r>
              <a:rPr lang="cs-CZ" sz="2400" dirty="0">
                <a:latin typeface="+mj-lt"/>
              </a:rPr>
              <a:t>Studny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EC3C-7CC1-4EDE-87AA-18410F73015D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F4A7-FD05-48E3-80A3-E6D079C7D9E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1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707926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Vodní díla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556793"/>
            <a:ext cx="8915400" cy="4767808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>
                <a:latin typeface="+mj-lt"/>
              </a:rPr>
              <a:t>§55 odst. 3</a:t>
            </a:r>
          </a:p>
          <a:p>
            <a:pPr marL="0" indent="0">
              <a:buNone/>
            </a:pPr>
            <a:r>
              <a:rPr lang="cs-CZ" sz="2800" b="1" dirty="0">
                <a:latin typeface="+mj-lt"/>
              </a:rPr>
              <a:t>Za vodní díla se nepovažují</a:t>
            </a:r>
          </a:p>
          <a:p>
            <a:r>
              <a:rPr lang="cs-CZ" sz="2800" dirty="0">
                <a:latin typeface="+mj-lt"/>
              </a:rPr>
              <a:t>Vodohospodářské úpravy,</a:t>
            </a:r>
          </a:p>
          <a:p>
            <a:r>
              <a:rPr lang="cs-CZ" sz="2800" dirty="0">
                <a:latin typeface="+mj-lt"/>
              </a:rPr>
              <a:t>Bezodtokové jímky,</a:t>
            </a:r>
          </a:p>
          <a:p>
            <a:r>
              <a:rPr lang="cs-CZ" sz="2800" dirty="0">
                <a:latin typeface="+mj-lt"/>
              </a:rPr>
              <a:t>Vodovodní a kanalizační přípojky, </a:t>
            </a:r>
          </a:p>
          <a:p>
            <a:r>
              <a:rPr lang="cs-CZ" sz="2800" dirty="0">
                <a:latin typeface="+mj-lt"/>
              </a:rPr>
              <a:t>Vnitřní vodovody a kanalizace.</a:t>
            </a:r>
          </a:p>
          <a:p>
            <a:r>
              <a:rPr lang="cs-CZ" sz="2800" dirty="0">
                <a:latin typeface="+mj-lt"/>
              </a:rPr>
              <a:t>Vrty k využívání energetického potenciálu podzemních vod,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0AA391-0215-42D0-AEBC-5ED77857D7DD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28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851942"/>
          </a:xfrm>
        </p:spPr>
        <p:txBody>
          <a:bodyPr/>
          <a:lstStyle/>
          <a:p>
            <a:r>
              <a:rPr lang="cs-CZ" sz="4000" b="1" dirty="0"/>
              <a:t>Vodní díla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556793"/>
            <a:ext cx="8915400" cy="4767808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§59 Povinnosti vlastníků vodních děl</a:t>
            </a:r>
          </a:p>
          <a:p>
            <a:r>
              <a:rPr lang="cs-CZ" sz="2400" dirty="0">
                <a:latin typeface="+mj-lt"/>
              </a:rPr>
              <a:t>Dodržovat podmínky a povinnosti za kterých bylo VD povoleno VU</a:t>
            </a:r>
          </a:p>
          <a:p>
            <a:r>
              <a:rPr lang="cs-CZ" sz="2400" dirty="0">
                <a:latin typeface="+mj-lt"/>
              </a:rPr>
              <a:t>Udržovat vodní dílo v řádném stavu</a:t>
            </a:r>
          </a:p>
          <a:p>
            <a:r>
              <a:rPr lang="cs-CZ" sz="2400" dirty="0">
                <a:latin typeface="+mj-lt"/>
              </a:rPr>
              <a:t>Provádět technickobezpečnostní dohled</a:t>
            </a:r>
          </a:p>
          <a:p>
            <a:r>
              <a:rPr lang="cs-CZ" sz="2400" dirty="0">
                <a:latin typeface="+mj-lt"/>
              </a:rPr>
              <a:t>Dodržovat provozní a manipulační řád</a:t>
            </a:r>
          </a:p>
          <a:p>
            <a:r>
              <a:rPr lang="cs-CZ" sz="2400" dirty="0">
                <a:latin typeface="+mj-lt"/>
              </a:rPr>
              <a:t>Neprodleně oznamovat VÚ změny mající vliv na MŘ</a:t>
            </a:r>
          </a:p>
          <a:p>
            <a:r>
              <a:rPr lang="cs-CZ" sz="2400" dirty="0">
                <a:latin typeface="+mj-lt"/>
              </a:rPr>
              <a:t>Předkládat VÚ návrh na změny MŘ</a:t>
            </a:r>
          </a:p>
          <a:p>
            <a:r>
              <a:rPr lang="cs-CZ" sz="2400" dirty="0">
                <a:latin typeface="+mj-lt"/>
              </a:rPr>
              <a:t>1x za dva roky provádět technické revize VD ohlášených dle §15a VZ  (výrobky CE) a výsledky revizí předávat  VÚ do 31.12.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4AFA-F7C0-4FC6-8CD0-497D29D9D587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F4A7-FD05-48E3-80A3-E6D079C7D9E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53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779934"/>
          </a:xfrm>
        </p:spPr>
        <p:txBody>
          <a:bodyPr/>
          <a:lstStyle/>
          <a:p>
            <a:r>
              <a:rPr lang="cs-CZ" sz="4000" b="1" dirty="0"/>
              <a:t> Ochrana vodních zdrojů  §30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+mj-lt"/>
              </a:rPr>
              <a:t>Vlastníci pozemků jsou povinni zajistit ochranu vodních zdrojů, aby nedocházelo k zhoršování odtokových poměrů, k odnosu půdy a dbát o zlepšování retenční schopnosti krajiny.</a:t>
            </a:r>
          </a:p>
          <a:p>
            <a:r>
              <a:rPr lang="cs-CZ" dirty="0">
                <a:latin typeface="+mj-lt"/>
              </a:rPr>
              <a:t>Chráněné oblasti přirozené akumulace vod</a:t>
            </a:r>
          </a:p>
          <a:p>
            <a:r>
              <a:rPr lang="cs-CZ" dirty="0">
                <a:latin typeface="+mj-lt"/>
              </a:rPr>
              <a:t>Chráněná území pro akumulaci povrchových vod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latin typeface="+mj-lt"/>
              </a:rPr>
              <a:t>Osoba, která způsobí svou činností ztrátu podzemní vody nebo ohrožení jakosti vody je povinna nahradit škodu tomu, kdo má povolení k odběru vody.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7EA2D-3590-4A9F-82F0-DD21020D2559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90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851942"/>
          </a:xfrm>
        </p:spPr>
        <p:txBody>
          <a:bodyPr/>
          <a:lstStyle/>
          <a:p>
            <a:r>
              <a:rPr lang="cs-CZ" sz="5400" b="1" dirty="0"/>
              <a:t> Ochrana vodních zdrojů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+mj-lt"/>
              </a:rPr>
              <a:t>§ 30 ochranná pásma vodních zdrojů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VÚ stanoví ochranná pásma vodních zdrojů podzemních nebo povrchových vod využitelných pro zásobování pitnou vodou s průměrným odběrem víc než 10 000m3/rok.</a:t>
            </a:r>
          </a:p>
          <a:p>
            <a:pPr marL="0" indent="0">
              <a:buNone/>
            </a:pPr>
            <a:r>
              <a:rPr lang="cs-CZ" b="1" dirty="0">
                <a:latin typeface="+mj-lt"/>
              </a:rPr>
              <a:t>Ochranné pásmo I. stupně</a:t>
            </a:r>
          </a:p>
          <a:p>
            <a:r>
              <a:rPr lang="cs-CZ" dirty="0">
                <a:latin typeface="+mj-lt"/>
              </a:rPr>
              <a:t>U vodárenských nádrží v rozsahu celé plochy nádrže</a:t>
            </a:r>
          </a:p>
          <a:p>
            <a:r>
              <a:rPr lang="cs-CZ" dirty="0">
                <a:latin typeface="+mj-lt"/>
              </a:rPr>
              <a:t>U nádrží s vodárenským využitím- 100m od odběrného místa</a:t>
            </a:r>
          </a:p>
          <a:p>
            <a:r>
              <a:rPr lang="cs-CZ" dirty="0">
                <a:latin typeface="+mj-lt"/>
              </a:rPr>
              <a:t>U jezového vzdutí 200m nad a 50m pod jezem</a:t>
            </a:r>
          </a:p>
          <a:p>
            <a:r>
              <a:rPr lang="cs-CZ" dirty="0">
                <a:latin typeface="+mj-lt"/>
              </a:rPr>
              <a:t>U podzemních vodních zdrojů min 10m od odběrného místa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F25970-1F46-48A9-B2AF-CA1D3BEB0B59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4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04088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Česká společnost vodohospodářská ČSSI, </a:t>
            </a:r>
            <a:r>
              <a:rPr lang="cs-CZ" sz="3600" b="1" dirty="0" err="1"/>
              <a:t>z.s</a:t>
            </a:r>
            <a:r>
              <a:rPr lang="cs-CZ" sz="3600" b="1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16832"/>
            <a:ext cx="8229600" cy="44077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>
                <a:latin typeface="+mj-lt"/>
                <a:cs typeface="Times New Roman" panose="02020603050405020304" pitchFamily="18" charset="0"/>
              </a:rPr>
              <a:t>Dobrovolné  profesní neziskové sdružení fyzických osob, odborníků činných ve všech oblastech vodního hospodářství.</a:t>
            </a:r>
          </a:p>
          <a:p>
            <a:pPr marL="0" indent="0">
              <a:buNone/>
            </a:pP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r>
              <a:rPr lang="cs-CZ" b="1" dirty="0">
                <a:latin typeface="+mj-lt"/>
                <a:cs typeface="Times New Roman" panose="02020603050405020304" pitchFamily="18" charset="0"/>
              </a:rPr>
              <a:t>Poradenská a informační činnost pro obecní úřady</a:t>
            </a:r>
          </a:p>
          <a:p>
            <a:r>
              <a:rPr lang="cs-CZ" b="1" dirty="0">
                <a:latin typeface="+mj-lt"/>
                <a:cs typeface="Times New Roman" panose="02020603050405020304" pitchFamily="18" charset="0"/>
              </a:rPr>
              <a:t>Vzdělávací činnost v oblasti vodní hospodářství</a:t>
            </a:r>
          </a:p>
          <a:p>
            <a:r>
              <a:rPr lang="cs-CZ" b="1" dirty="0">
                <a:latin typeface="+mj-lt"/>
                <a:cs typeface="Times New Roman" panose="02020603050405020304" pitchFamily="18" charset="0"/>
              </a:rPr>
              <a:t>Řešení vodohospodářských problémů</a:t>
            </a:r>
          </a:p>
          <a:p>
            <a:r>
              <a:rPr lang="cs-CZ" b="1" dirty="0">
                <a:latin typeface="+mj-lt"/>
                <a:cs typeface="Times New Roman" panose="02020603050405020304" pitchFamily="18" charset="0"/>
              </a:rPr>
              <a:t>Odborné zastupování obcí – vodní hospodářství</a:t>
            </a:r>
          </a:p>
          <a:p>
            <a:r>
              <a:rPr lang="cs-CZ" b="1" dirty="0">
                <a:latin typeface="+mj-lt"/>
                <a:cs typeface="Times New Roman" panose="02020603050405020304" pitchFamily="18" charset="0"/>
              </a:rPr>
              <a:t>Odborné zastupování provozovatelů vodovodů a kanalizací </a:t>
            </a:r>
          </a:p>
          <a:p>
            <a:pPr marL="0" indent="0">
              <a:buNone/>
            </a:pPr>
            <a:endParaRPr lang="cs-CZ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+mj-lt"/>
                <a:cs typeface="Times New Roman" panose="02020603050405020304" pitchFamily="18" charset="0"/>
              </a:rPr>
              <a:t>    www. csvh.cz                                                      cssi@csvh.cz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C858D-6DD9-43AC-8217-02B408DA35BB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53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923950"/>
          </a:xfrm>
        </p:spPr>
        <p:txBody>
          <a:bodyPr/>
          <a:lstStyle/>
          <a:p>
            <a:r>
              <a:rPr lang="cs-CZ" sz="5400" b="1" dirty="0"/>
              <a:t> Ochrana vodních zdrojů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200" b="1" dirty="0">
              <a:latin typeface="+mj-lt"/>
            </a:endParaRPr>
          </a:p>
          <a:p>
            <a:pPr marL="0" indent="0">
              <a:buNone/>
            </a:pPr>
            <a:r>
              <a:rPr lang="cs-CZ" sz="3200" b="1" dirty="0">
                <a:latin typeface="+mj-lt"/>
              </a:rPr>
              <a:t>Do ochranného pásma I. stupně </a:t>
            </a:r>
            <a:r>
              <a:rPr lang="cs-CZ" sz="3200" dirty="0">
                <a:latin typeface="+mj-lt"/>
              </a:rPr>
              <a:t>je zakázán vstup a vjezd.</a:t>
            </a:r>
          </a:p>
          <a:p>
            <a:pPr marL="0" indent="0">
              <a:buNone/>
            </a:pPr>
            <a:r>
              <a:rPr lang="cs-CZ" sz="3200" b="1" dirty="0">
                <a:latin typeface="+mj-lt"/>
              </a:rPr>
              <a:t>V ochranném pásmu I. a II. stupně </a:t>
            </a:r>
            <a:r>
              <a:rPr lang="cs-CZ" sz="3200" dirty="0">
                <a:latin typeface="+mj-lt"/>
              </a:rPr>
              <a:t>je zakázáno provádět činnosti poškozující nebo ohrožující vydatnost, jakost  nebo zdravotní nezávadnost vodního zdroje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E35F27-F649-4E5A-A489-54C557FBFEF4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45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923950"/>
          </a:xfrm>
        </p:spPr>
        <p:txBody>
          <a:bodyPr/>
          <a:lstStyle/>
          <a:p>
            <a:r>
              <a:rPr lang="cs-CZ" sz="5400" b="1" dirty="0"/>
              <a:t> Ochrana vodních zdrojů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2132856"/>
            <a:ext cx="8915400" cy="41917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latin typeface="+mj-lt"/>
              </a:rPr>
              <a:t>Za prokázané omezení užívání pozemků a staveb v OP</a:t>
            </a:r>
          </a:p>
          <a:p>
            <a:pPr marL="0" indent="0">
              <a:buNone/>
            </a:pPr>
            <a:r>
              <a:rPr lang="cs-CZ" sz="2800" b="1" dirty="0">
                <a:latin typeface="+mj-lt"/>
              </a:rPr>
              <a:t>náleží vlastníkům , </a:t>
            </a:r>
            <a:r>
              <a:rPr lang="cs-CZ" sz="2800" b="1" dirty="0">
                <a:solidFill>
                  <a:srgbClr val="FF0000"/>
                </a:solidFill>
                <a:latin typeface="+mj-lt"/>
              </a:rPr>
              <a:t>nájemcům nebo pachtýřům </a:t>
            </a:r>
            <a:r>
              <a:rPr lang="cs-CZ" sz="2800" b="1" dirty="0">
                <a:latin typeface="+mj-lt"/>
              </a:rPr>
              <a:t>pozemků  a staveb náhrada, kterou jsou povinni poskytnout</a:t>
            </a:r>
            <a:endParaRPr lang="cs-CZ" sz="2800" dirty="0">
              <a:latin typeface="+mj-lt"/>
            </a:endParaRPr>
          </a:p>
          <a:p>
            <a:r>
              <a:rPr lang="cs-CZ" sz="2800" dirty="0">
                <a:latin typeface="+mj-lt"/>
              </a:rPr>
              <a:t>Vlastníci vodních děl – vodárenských nádrží</a:t>
            </a:r>
          </a:p>
          <a:p>
            <a:r>
              <a:rPr lang="cs-CZ" sz="2800" dirty="0">
                <a:latin typeface="+mj-lt"/>
              </a:rPr>
              <a:t>Podzemní zdroje- vlastníci oprávnění k odběru </a:t>
            </a:r>
          </a:p>
          <a:p>
            <a:pPr marL="0" indent="0">
              <a:buNone/>
            </a:pPr>
            <a:endParaRPr lang="cs-CZ" sz="2800" dirty="0">
              <a:latin typeface="+mj-lt"/>
            </a:endParaRPr>
          </a:p>
          <a:p>
            <a:pPr marL="0" indent="0">
              <a:buNone/>
            </a:pPr>
            <a:r>
              <a:rPr lang="cs-CZ" sz="2800" dirty="0">
                <a:latin typeface="+mj-lt"/>
              </a:rPr>
              <a:t>Výši náhrady za omezené užívání pozemků a staveb v OP stanoví soud. ( od 1.1.2019)</a:t>
            </a:r>
          </a:p>
          <a:p>
            <a:endParaRPr lang="cs-CZ" sz="2800" dirty="0">
              <a:latin typeface="+mj-lt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420813-8185-4C4B-BA61-7295A18E4520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03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635918"/>
          </a:xfrm>
        </p:spPr>
        <p:txBody>
          <a:bodyPr/>
          <a:lstStyle/>
          <a:p>
            <a:r>
              <a:rPr lang="cs-CZ" sz="4000" b="1" dirty="0"/>
              <a:t>POPLATKY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412776"/>
            <a:ext cx="8915400" cy="491182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§88  Poplatky za odběr podzemní vody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Oprávněný má povinnost platit poplatky dle povoleného množství. 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Pokud je provozovatel pověřen oprávněným k provozní činnosti je poplatníkem poplatku.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+mj-lt"/>
              </a:rPr>
              <a:t>Osvobození od poplatku </a:t>
            </a:r>
            <a:r>
              <a:rPr lang="cs-CZ" sz="2400" dirty="0">
                <a:latin typeface="+mj-lt"/>
              </a:rPr>
              <a:t>do množství 6 000m3/ rok nebo 500m3dměsíc.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+mj-lt"/>
              </a:rPr>
              <a:t>Základem poplatku je množství odebrané vody v m3.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Sazba ( příloha č.2 zákona č.254/2001 Sb.)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     2 Kč/m3  -   zásobování pitnou vodou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     3 Kč/ m3 -   pro jiné účely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+mj-lt"/>
              </a:rPr>
              <a:t>Poplatkové období je kalendářní rok.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588D1A-1DD1-4451-9B38-F9EE7DF185F8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94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563910"/>
          </a:xfrm>
        </p:spPr>
        <p:txBody>
          <a:bodyPr/>
          <a:lstStyle/>
          <a:p>
            <a:r>
              <a:rPr lang="cs-CZ" sz="4000" b="1" dirty="0"/>
              <a:t>POPLATKY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556791"/>
            <a:ext cx="8915400" cy="4767809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latin typeface="+mj-lt"/>
              </a:rPr>
              <a:t>Platby  k úhradě správy vodních toků a správy povodí platí o</a:t>
            </a:r>
            <a:r>
              <a:rPr lang="cs-CZ" sz="3200" dirty="0">
                <a:latin typeface="+mj-lt"/>
              </a:rPr>
              <a:t>právněný  za skutečný odběr množství povrchové vody vždy zpětně za </a:t>
            </a:r>
          </a:p>
          <a:p>
            <a:r>
              <a:rPr lang="cs-CZ" sz="3200" dirty="0">
                <a:latin typeface="+mj-lt"/>
              </a:rPr>
              <a:t>uplynulý měsíc do 25. </a:t>
            </a:r>
          </a:p>
          <a:p>
            <a:r>
              <a:rPr lang="cs-CZ" sz="3200" dirty="0">
                <a:latin typeface="+mj-lt"/>
              </a:rPr>
              <a:t>za rok nejpozději do  </a:t>
            </a:r>
            <a:r>
              <a:rPr lang="cs-CZ" sz="3200" b="1" dirty="0">
                <a:latin typeface="+mj-lt"/>
              </a:rPr>
              <a:t>25.1.</a:t>
            </a:r>
            <a:r>
              <a:rPr lang="cs-CZ" sz="3200" dirty="0">
                <a:latin typeface="+mj-lt"/>
              </a:rPr>
              <a:t> následujícího roku.</a:t>
            </a: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Odběr min. 6 000 m3/ rok</a:t>
            </a: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                         500 m3/ měsíc</a:t>
            </a: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Výši platby stanoví správce povodí nebo vodního toku. </a:t>
            </a:r>
            <a:endParaRPr lang="cs-CZ" sz="2400" dirty="0">
              <a:latin typeface="+mj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4AD7F3-C5E7-44A6-99F3-ACBDC2509C1E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58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779934"/>
          </a:xfrm>
        </p:spPr>
        <p:txBody>
          <a:bodyPr/>
          <a:lstStyle/>
          <a:p>
            <a:r>
              <a:rPr lang="cs-CZ" sz="4000" b="1" dirty="0"/>
              <a:t>POPLATKY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628801"/>
            <a:ext cx="8915400" cy="469580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Osvobození od poplatku za odběr povrchové vody</a:t>
            </a:r>
          </a:p>
          <a:p>
            <a:r>
              <a:rPr lang="cs-CZ" sz="2400" dirty="0">
                <a:latin typeface="+mj-lt"/>
              </a:rPr>
              <a:t>Provoz rybích líhní a sádek</a:t>
            </a:r>
          </a:p>
          <a:p>
            <a:r>
              <a:rPr lang="cs-CZ" sz="2400" dirty="0">
                <a:latin typeface="+mj-lt"/>
              </a:rPr>
              <a:t>Napouštění rybníků pro chov ryb</a:t>
            </a:r>
          </a:p>
          <a:p>
            <a:r>
              <a:rPr lang="cs-CZ" sz="2400" dirty="0">
                <a:latin typeface="+mj-lt"/>
              </a:rPr>
              <a:t>Zatápění umělých prohlubní</a:t>
            </a:r>
          </a:p>
          <a:p>
            <a:r>
              <a:rPr lang="cs-CZ" sz="2400" dirty="0">
                <a:latin typeface="+mj-lt"/>
              </a:rPr>
              <a:t>Pro průtočné chlazení</a:t>
            </a:r>
          </a:p>
          <a:p>
            <a:r>
              <a:rPr lang="cs-CZ" sz="2400" dirty="0">
                <a:latin typeface="+mj-lt"/>
              </a:rPr>
              <a:t>Pro požární účely</a:t>
            </a:r>
          </a:p>
          <a:p>
            <a:r>
              <a:rPr lang="cs-CZ" sz="2400" dirty="0">
                <a:latin typeface="+mj-lt"/>
              </a:rPr>
              <a:t>Napouštění veřejných koupališť</a:t>
            </a:r>
          </a:p>
          <a:p>
            <a:r>
              <a:rPr lang="cs-CZ" sz="2400" dirty="0">
                <a:latin typeface="+mj-lt"/>
              </a:rPr>
              <a:t>Výrobu sněhu vodními děly</a:t>
            </a:r>
          </a:p>
          <a:p>
            <a:r>
              <a:rPr lang="cs-CZ" sz="2400" dirty="0">
                <a:latin typeface="+mj-lt"/>
              </a:rPr>
              <a:t>Odběr okalových vod pro zemědělskou a lesní výrobu</a:t>
            </a:r>
          </a:p>
          <a:p>
            <a:r>
              <a:rPr lang="cs-CZ" sz="2400" dirty="0">
                <a:latin typeface="+mj-lt"/>
              </a:rPr>
              <a:t>Odběr pro vyrovnání vláhového deficitu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B0D2FE-684D-4726-849C-E4FD573679F2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49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882" y="533399"/>
            <a:ext cx="9210228" cy="66335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cs-CZ" sz="32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3200" b="1" dirty="0">
                <a:solidFill>
                  <a:schemeClr val="tx1"/>
                </a:solidFill>
              </a:rPr>
              <a:t>Zákon o vodovodech a kanalizacích č.274/2001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412776"/>
            <a:ext cx="8915400" cy="49118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800" b="1" dirty="0">
                <a:latin typeface="+mj-lt"/>
              </a:rPr>
              <a:t>Vodovody a kanalizace pro veřejnou potřebu se zřizují a provozují se ve veřejném zájmu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sz="2800" b="1" dirty="0"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800" b="1" dirty="0">
                <a:latin typeface="+mj-lt"/>
              </a:rPr>
              <a:t>vodovody a kanalizace pokud je trvale využívá alespoň      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800" b="1" dirty="0">
                <a:latin typeface="+mj-lt"/>
              </a:rPr>
              <a:t>    50  fyzických osob </a:t>
            </a:r>
            <a:r>
              <a:rPr lang="cs-CZ" sz="2800" dirty="0">
                <a:latin typeface="+mj-lt"/>
              </a:rPr>
              <a:t>nebo  </a:t>
            </a:r>
            <a:r>
              <a:rPr lang="cs-CZ" sz="2800" b="1" dirty="0">
                <a:latin typeface="+mj-lt"/>
              </a:rPr>
              <a:t>denní produkce min 10m3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800" dirty="0">
                <a:latin typeface="+mj-lt"/>
              </a:rPr>
              <a:t>     Fyzickou osobou trvale využívající  vodovod nebo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800" dirty="0">
                <a:latin typeface="+mj-lt"/>
              </a:rPr>
              <a:t>     kanalizaci je osoba, která má v obci trvalý pobyt.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sz="28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>
                <a:latin typeface="+mj-lt"/>
              </a:rPr>
              <a:t>každý vodovod, které provozně souvisí s   vodovody  a sloužící veřejné potřebě se řídí tímto zákonem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b="1" dirty="0"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sz="2800" dirty="0">
              <a:latin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20F558-6B10-411D-BE45-FDCD45CFD2D8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64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779463"/>
          </a:xfrm>
        </p:spPr>
        <p:txBody>
          <a:bodyPr/>
          <a:lstStyle/>
          <a:p>
            <a:r>
              <a:rPr lang="cs-CZ" sz="4000" b="1" dirty="0">
                <a:cs typeface="Times New Roman" pitchFamily="18" charset="0"/>
              </a:rPr>
              <a:t>Vymezení základních pojmů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3200" b="1" dirty="0">
                <a:latin typeface="+mj-lt"/>
                <a:cs typeface="Times New Roman" panose="02020603050405020304" pitchFamily="18" charset="0"/>
              </a:rPr>
              <a:t>Vlastníkem vodovodu </a:t>
            </a:r>
            <a:r>
              <a:rPr lang="cs-CZ" sz="3200" dirty="0">
                <a:latin typeface="+mj-lt"/>
                <a:cs typeface="Times New Roman" panose="02020603050405020304" pitchFamily="18" charset="0"/>
              </a:rPr>
              <a:t>je obec, svazek obcí, akciová společnost, právnická nebo fyzická osoba</a:t>
            </a:r>
          </a:p>
          <a:p>
            <a:pPr>
              <a:defRPr/>
            </a:pPr>
            <a:r>
              <a:rPr lang="cs-CZ" sz="3200" b="1" dirty="0">
                <a:latin typeface="+mj-lt"/>
                <a:cs typeface="Times New Roman" panose="02020603050405020304" pitchFamily="18" charset="0"/>
              </a:rPr>
              <a:t>Provozovatelem vodovodu   </a:t>
            </a:r>
            <a:r>
              <a:rPr lang="cs-CZ" sz="3200" dirty="0">
                <a:latin typeface="+mj-lt"/>
                <a:cs typeface="Times New Roman" panose="02020603050405020304" pitchFamily="18" charset="0"/>
              </a:rPr>
              <a:t>je osoba, která je držitelem povolení k provozování vodovodu vydaného Krajským úřadem </a:t>
            </a:r>
          </a:p>
          <a:p>
            <a:pPr>
              <a:defRPr/>
            </a:pPr>
            <a:r>
              <a:rPr lang="cs-CZ" sz="3200" b="1" dirty="0">
                <a:latin typeface="+mj-lt"/>
                <a:cs typeface="Times New Roman" panose="02020603050405020304" pitchFamily="18" charset="0"/>
              </a:rPr>
              <a:t>Odběratelem</a:t>
            </a:r>
            <a:r>
              <a:rPr lang="cs-CZ" sz="3200" dirty="0">
                <a:latin typeface="+mj-lt"/>
                <a:cs typeface="Times New Roman" panose="02020603050405020304" pitchFamily="18" charset="0"/>
              </a:rPr>
              <a:t> je vlastník pozemku nebo stavby  připojené na vodovod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3200" dirty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C2E809A-D5DB-4675-9909-DDEE0B1F7B93}" type="datetime1">
              <a:rPr lang="en-US" smtClean="0"/>
              <a:pPr>
                <a:defRPr/>
              </a:pPr>
              <a:t>10/31/2019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6BD02-1D10-48A4-A8BA-B0B315B6163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228600" y="764704"/>
            <a:ext cx="9448800" cy="1368896"/>
          </a:xfrm>
        </p:spPr>
        <p:txBody>
          <a:bodyPr/>
          <a:lstStyle/>
          <a:p>
            <a:pPr eaLnBrk="1" hangingPunct="1"/>
            <a:r>
              <a:rPr lang="cs-CZ" sz="4000" b="1" dirty="0"/>
              <a:t>Vodovodní přípojky</a:t>
            </a:r>
            <a:br>
              <a:rPr lang="cs-CZ" sz="3600" b="1" dirty="0">
                <a:latin typeface="Arial" charset="0"/>
              </a:rPr>
            </a:br>
            <a:endParaRPr lang="cs-CZ" sz="3600" b="1" dirty="0">
              <a:latin typeface="Arial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5300" y="2133600"/>
            <a:ext cx="8915400" cy="41910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cs-CZ" sz="2800" b="1" dirty="0">
                <a:latin typeface="+mj-lt"/>
                <a:cs typeface="Times New Roman" panose="02020603050405020304" pitchFamily="18" charset="0"/>
              </a:rPr>
              <a:t>Vodovodní přípojka </a:t>
            </a:r>
            <a:r>
              <a:rPr lang="cs-CZ" sz="2800" dirty="0">
                <a:latin typeface="+mj-lt"/>
                <a:cs typeface="Times New Roman" panose="02020603050405020304" pitchFamily="18" charset="0"/>
              </a:rPr>
              <a:t>je samostatnou stavbou tvořenou úsekem potrubí od  odbočení   z  vodovodního  řadu  k vodoměru, a není-li vodoměr, pak k vnitřnímu  uzávěru připojeného pozemku nebo stavby. 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cs-CZ" sz="2800" b="1" dirty="0">
                <a:latin typeface="+mj-lt"/>
                <a:cs typeface="Times New Roman" panose="02020603050405020304" pitchFamily="18" charset="0"/>
              </a:rPr>
              <a:t>Odbočení s uzávěrem je  součástí vodovodu</a:t>
            </a:r>
            <a:r>
              <a:rPr lang="cs-CZ" sz="2800" dirty="0">
                <a:latin typeface="+mj-lt"/>
                <a:cs typeface="Times New Roman" panose="02020603050405020304" pitchFamily="18" charset="0"/>
              </a:rPr>
              <a:t>. 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cs-CZ" sz="2800" dirty="0">
                <a:latin typeface="+mj-lt"/>
                <a:cs typeface="Times New Roman" panose="02020603050405020304" pitchFamily="18" charset="0"/>
              </a:rPr>
              <a:t>Vodovodní přípojka není vodním dílem.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cs-CZ" sz="2800" dirty="0">
              <a:latin typeface="+mj-lt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cs-CZ" sz="2800" b="1" dirty="0">
                <a:latin typeface="+mj-lt"/>
                <a:cs typeface="Times New Roman" pitchFamily="18" charset="0"/>
              </a:rPr>
              <a:t>Opravy a údržbu vodovodních přípojek</a:t>
            </a:r>
            <a:r>
              <a:rPr lang="cs-CZ" sz="2800" dirty="0">
                <a:latin typeface="+mj-lt"/>
                <a:cs typeface="Times New Roman" pitchFamily="18" charset="0"/>
              </a:rPr>
              <a:t> uložených v pozemcích, které tvoří veřejné prostranství zajišťuje   provozovatel ze svých provozních nákladů.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  <a:p>
            <a:pPr eaLnBrk="1" hangingPunct="1">
              <a:defRPr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787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§3 Přípojky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F578CC-A3C5-4B47-AC99-B5D20974B0F4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1935163"/>
            <a:ext cx="792087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42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Vyhláška č.268/2009 Sb. </a:t>
            </a:r>
            <a:br>
              <a:rPr lang="cs-CZ" sz="3600" b="1" dirty="0"/>
            </a:br>
            <a:r>
              <a:rPr lang="cs-CZ" sz="3600" b="1" dirty="0"/>
              <a:t>o technických požadavcích na stavby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§6 Připojení na sítě technického vybavení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vodovodní přípojka musí být samostatně uzavíratelná.</a:t>
            </a:r>
          </a:p>
          <a:p>
            <a:pPr marL="0" indent="0" algn="just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§32 Vodovodní přípojky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Vodovodní přípojka nesmí být propojena s jiným zdrojem vody.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Vodovodní přípojka musí být chráněna proti zamrznutí.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Vodovodní přípojka musí být zajištěna proti zpětnému nasátí vody z vnitřního vodovodu.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uzávěr vnitřního vodovodu se usazuje před vodoměr, musí být přístupný a viditelně označený.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432CAC-3771-4603-B27A-377629265A70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5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4528" y="704088"/>
            <a:ext cx="8363272" cy="708688"/>
          </a:xfrm>
        </p:spPr>
        <p:txBody>
          <a:bodyPr>
            <a:noAutofit/>
          </a:bodyPr>
          <a:lstStyle/>
          <a:p>
            <a:r>
              <a:rPr lang="cs-CZ" sz="3200" b="1" dirty="0"/>
              <a:t>Česká společnost vodohospodářská ČSSI, </a:t>
            </a:r>
            <a:r>
              <a:rPr lang="cs-CZ" sz="3200" b="1" dirty="0" err="1"/>
              <a:t>z.s</a:t>
            </a:r>
            <a:r>
              <a:rPr lang="cs-CZ" sz="3200" b="1" dirty="0"/>
              <a:t>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5800" b="1" dirty="0">
                <a:latin typeface="+mj-lt"/>
              </a:rPr>
              <a:t>Vodní hospodářství obcí- </a:t>
            </a:r>
            <a:r>
              <a:rPr lang="cs-CZ" sz="5800" dirty="0">
                <a:latin typeface="+mj-lt"/>
              </a:rPr>
              <a:t>příručka pro obce</a:t>
            </a:r>
          </a:p>
          <a:p>
            <a:pPr marL="0" indent="0">
              <a:buNone/>
            </a:pPr>
            <a:r>
              <a:rPr lang="cs-CZ" sz="3600" dirty="0">
                <a:latin typeface="+mj-lt"/>
              </a:rPr>
              <a:t>2. aktualizované vydání</a:t>
            </a:r>
          </a:p>
          <a:p>
            <a:pPr marL="0" indent="0" algn="just">
              <a:buNone/>
            </a:pPr>
            <a:r>
              <a:rPr lang="cs-CZ" sz="3600" dirty="0">
                <a:latin typeface="+mj-lt"/>
              </a:rPr>
              <a:t>Příručka je  určena zastupitelům obcí a členům stavebních komisí. Příručka rovněž podává informace veřejnosti přicházející do styku s obecními úřady ve vodohospodářských záležitostech. Přiměřeným způsobem mohou příručku využívat pracovníci provozující vodohospodářská zařízení malých obcí, projektanti a investoři.</a:t>
            </a:r>
          </a:p>
          <a:p>
            <a:pPr marL="0" indent="0">
              <a:buNone/>
            </a:pPr>
            <a:r>
              <a:rPr lang="cs-CZ" sz="3600" dirty="0">
                <a:latin typeface="+mj-lt"/>
              </a:rPr>
              <a:t>Termín vydání :  2017</a:t>
            </a:r>
          </a:p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pPr marL="0" indent="0">
              <a:buNone/>
            </a:pPr>
            <a:r>
              <a:rPr lang="cs-CZ" sz="3600" b="1" dirty="0">
                <a:latin typeface="+mj-lt"/>
              </a:rPr>
              <a:t>Cena : 290,-Kč</a:t>
            </a:r>
          </a:p>
          <a:p>
            <a:pPr marL="0" indent="0">
              <a:buNone/>
            </a:pPr>
            <a:r>
              <a:rPr lang="cs-CZ" sz="3600" b="1" dirty="0">
                <a:latin typeface="+mj-lt"/>
              </a:rPr>
              <a:t>Objednávky : Česká společnost vodohospodářská ČSSI, </a:t>
            </a:r>
            <a:r>
              <a:rPr lang="cs-CZ" sz="3600" b="1" dirty="0" err="1">
                <a:latin typeface="+mj-lt"/>
              </a:rPr>
              <a:t>z.s</a:t>
            </a:r>
            <a:r>
              <a:rPr lang="cs-CZ" sz="3600" b="1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cs-CZ" sz="3600" b="1" dirty="0">
                <a:latin typeface="+mj-lt"/>
              </a:rPr>
              <a:t>                         Staroměstská 1, České Budějovice</a:t>
            </a:r>
          </a:p>
          <a:p>
            <a:pPr marL="0" indent="0">
              <a:buNone/>
            </a:pPr>
            <a:r>
              <a:rPr lang="cs-CZ" sz="3600" b="1" dirty="0">
                <a:latin typeface="+mj-lt"/>
              </a:rPr>
              <a:t>                         </a:t>
            </a:r>
            <a:r>
              <a:rPr lang="cs-CZ" sz="3600" b="1" dirty="0">
                <a:latin typeface="+mj-lt"/>
                <a:hlinkClick r:id="rId2"/>
              </a:rPr>
              <a:t>cssi@csvh.cz</a:t>
            </a:r>
            <a:endParaRPr lang="cs-CZ" sz="3600" b="1" dirty="0">
              <a:latin typeface="+mj-lt"/>
            </a:endParaRPr>
          </a:p>
          <a:p>
            <a:pPr marL="0" indent="0">
              <a:buNone/>
            </a:pPr>
            <a:r>
              <a:rPr lang="cs-CZ" sz="3600" b="1" dirty="0">
                <a:latin typeface="+mj-lt"/>
              </a:rPr>
              <a:t>Cena pro obce : 100,-Kč</a:t>
            </a:r>
          </a:p>
          <a:p>
            <a:pPr marL="0" indent="0">
              <a:buNone/>
            </a:pPr>
            <a:endParaRPr lang="cs-CZ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7137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>
                <a:cs typeface="Times New Roman" pitchFamily="18" charset="0"/>
              </a:rPr>
              <a:t>Práva a povinnosti vlastníka vodovodu </a:t>
            </a:r>
            <a:br>
              <a:rPr lang="cs-CZ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>
          <a:xfrm>
            <a:off x="495300" y="1484785"/>
            <a:ext cx="8915400" cy="4839816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cs-CZ" sz="2800" b="1" dirty="0">
                <a:latin typeface="+mj-lt"/>
                <a:cs typeface="Times New Roman" pitchFamily="18" charset="0"/>
              </a:rPr>
              <a:t>Vlastník vodovodu  je povinen zajistit </a:t>
            </a:r>
          </a:p>
          <a:p>
            <a:pPr eaLnBrk="1" hangingPunct="1"/>
            <a:r>
              <a:rPr lang="cs-CZ" sz="2800" dirty="0">
                <a:latin typeface="+mj-lt"/>
                <a:cs typeface="Times New Roman" pitchFamily="18" charset="0"/>
              </a:rPr>
              <a:t>plynulé a bezpečné provozování</a:t>
            </a:r>
          </a:p>
          <a:p>
            <a:pPr eaLnBrk="1" hangingPunct="1"/>
            <a:r>
              <a:rPr lang="cs-CZ" sz="2800" dirty="0">
                <a:latin typeface="+mj-lt"/>
                <a:cs typeface="Times New Roman" pitchFamily="18" charset="0"/>
              </a:rPr>
              <a:t>vytvářet rezervu finančních prostředků na jejich obnovu, dokládat jejich použití. </a:t>
            </a:r>
          </a:p>
          <a:p>
            <a:pPr eaLnBrk="1" hangingPunct="1"/>
            <a:r>
              <a:rPr lang="cs-CZ" sz="2800" dirty="0">
                <a:latin typeface="+mj-lt"/>
                <a:cs typeface="Times New Roman" pitchFamily="18" charset="0"/>
              </a:rPr>
              <a:t>smlouvu o pronájmu nebo smlouva o provozování</a:t>
            </a:r>
          </a:p>
          <a:p>
            <a:pPr eaLnBrk="1" hangingPunct="1"/>
            <a:r>
              <a:rPr lang="cs-CZ" sz="2800" dirty="0">
                <a:latin typeface="+mj-lt"/>
                <a:cs typeface="Times New Roman" pitchFamily="18" charset="0"/>
              </a:rPr>
              <a:t>povolení k provozování</a:t>
            </a:r>
          </a:p>
          <a:p>
            <a:pPr eaLnBrk="1" hangingPunct="1"/>
            <a:r>
              <a:rPr lang="cs-CZ" sz="2800" dirty="0">
                <a:latin typeface="+mj-lt"/>
                <a:cs typeface="Times New Roman" pitchFamily="18" charset="0"/>
              </a:rPr>
              <a:t>smlouvy s odběrateli</a:t>
            </a:r>
          </a:p>
          <a:p>
            <a:pPr eaLnBrk="1" hangingPunct="1"/>
            <a:r>
              <a:rPr lang="cs-CZ" sz="2800" dirty="0">
                <a:latin typeface="+mj-lt"/>
                <a:cs typeface="Times New Roman" pitchFamily="18" charset="0"/>
              </a:rPr>
              <a:t>dohoda vlastníků provozně souvisejících vodovodů</a:t>
            </a:r>
          </a:p>
          <a:p>
            <a:pPr eaLnBrk="1" hangingPunct="1"/>
            <a:r>
              <a:rPr lang="cs-CZ" sz="2800" dirty="0">
                <a:latin typeface="+mj-lt"/>
                <a:cs typeface="Times New Roman" pitchFamily="18" charset="0"/>
              </a:rPr>
              <a:t>vybrané údaje z majetkové evidence</a:t>
            </a:r>
          </a:p>
          <a:p>
            <a:pPr eaLnBrk="1" hangingPunct="1"/>
            <a:r>
              <a:rPr lang="cs-CZ" sz="2800" dirty="0">
                <a:latin typeface="+mj-lt"/>
                <a:cs typeface="Times New Roman" pitchFamily="18" charset="0"/>
              </a:rPr>
              <a:t>porovnání cen pro vodné a stočné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196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cs typeface="Times New Roman" pitchFamily="18" charset="0"/>
              </a:rPr>
              <a:t>Práva a povinnosti vlastníka vodovodu </a:t>
            </a:r>
            <a:br>
              <a:rPr lang="cs-CZ" sz="3200" b="1" dirty="0">
                <a:latin typeface="Times New Roman" pitchFamily="18" charset="0"/>
                <a:cs typeface="Times New Roman" pitchFamily="18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3200" b="1" dirty="0">
                <a:latin typeface="+mj-lt"/>
                <a:cs typeface="Times New Roman" pitchFamily="18" charset="0"/>
              </a:rPr>
              <a:t>Odborným zástupcem provozovatele </a:t>
            </a:r>
            <a:r>
              <a:rPr lang="cs-CZ" sz="3200" dirty="0">
                <a:latin typeface="+mj-lt"/>
                <a:cs typeface="Times New Roman" pitchFamily="18" charset="0"/>
              </a:rPr>
              <a:t>je fyzická osoba</a:t>
            </a:r>
          </a:p>
          <a:p>
            <a:r>
              <a:rPr lang="cs-CZ" sz="3200" dirty="0">
                <a:latin typeface="+mj-lt"/>
                <a:cs typeface="Times New Roman" pitchFamily="18" charset="0"/>
              </a:rPr>
              <a:t>odpovídá za provozování vodovodů  </a:t>
            </a:r>
          </a:p>
          <a:p>
            <a:r>
              <a:rPr lang="cs-CZ" sz="3200" dirty="0">
                <a:latin typeface="+mj-lt"/>
                <a:cs typeface="Times New Roman" pitchFamily="18" charset="0"/>
              </a:rPr>
              <a:t>je k provozovateli ve smluvním vztahu </a:t>
            </a:r>
          </a:p>
          <a:p>
            <a:r>
              <a:rPr lang="cs-CZ" sz="3200" dirty="0">
                <a:latin typeface="+mj-lt"/>
                <a:cs typeface="Times New Roman" pitchFamily="18" charset="0"/>
              </a:rPr>
              <a:t>splňuje požadovanou kvalifikaci pro provozování, správu a rozvoj vodovodu </a:t>
            </a:r>
          </a:p>
          <a:p>
            <a:pPr marL="0" indent="0">
              <a:buNone/>
            </a:pPr>
            <a:endParaRPr lang="cs-CZ" sz="3200" dirty="0">
              <a:latin typeface="+mj-lt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F5EF2F-594A-4138-B022-E8504989515B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17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628801"/>
            <a:ext cx="8915400" cy="4695800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>
                <a:latin typeface="+mj-lt"/>
                <a:cs typeface="Times New Roman" panose="02020603050405020304" pitchFamily="18" charset="0"/>
              </a:rPr>
              <a:t>Vlastník vodovodu  je povinen zajistit na své náklady vedení majetkové a provozní evidence svého vodovodu.</a:t>
            </a:r>
          </a:p>
          <a:p>
            <a:r>
              <a:rPr lang="cs-CZ" sz="3200" dirty="0">
                <a:latin typeface="+mj-lt"/>
                <a:cs typeface="Times New Roman" panose="02020603050405020304" pitchFamily="18" charset="0"/>
              </a:rPr>
              <a:t>Záznamy o zdrojích podzemních a povrchových vod</a:t>
            </a:r>
          </a:p>
          <a:p>
            <a:r>
              <a:rPr lang="cs-CZ" sz="3200" dirty="0">
                <a:latin typeface="+mj-lt"/>
                <a:cs typeface="Times New Roman" panose="02020603050405020304" pitchFamily="18" charset="0"/>
              </a:rPr>
              <a:t>Výkresovou dokumentaci vodovodu </a:t>
            </a:r>
          </a:p>
          <a:p>
            <a:r>
              <a:rPr lang="cs-CZ" sz="3200" dirty="0">
                <a:latin typeface="+mj-lt"/>
                <a:cs typeface="Times New Roman" panose="02020603050405020304" pitchFamily="18" charset="0"/>
              </a:rPr>
              <a:t>Cenové kalkulace</a:t>
            </a:r>
          </a:p>
          <a:p>
            <a:r>
              <a:rPr lang="cs-CZ" sz="3200" dirty="0">
                <a:latin typeface="+mj-lt"/>
                <a:cs typeface="Times New Roman" panose="02020603050405020304" pitchFamily="18" charset="0"/>
              </a:rPr>
              <a:t>Plán kontrol jakosti vod v průběhu výroby vody</a:t>
            </a:r>
          </a:p>
          <a:p>
            <a:r>
              <a:rPr lang="cs-CZ" sz="3200" dirty="0">
                <a:latin typeface="+mj-lt"/>
                <a:cs typeface="Times New Roman" panose="02020603050405020304" pitchFamily="18" charset="0"/>
              </a:rPr>
              <a:t>Provozní řády vodovodů </a:t>
            </a:r>
          </a:p>
          <a:p>
            <a:pPr marL="0" indent="0">
              <a:buNone/>
            </a:pPr>
            <a:endParaRPr lang="cs-CZ" sz="3200" dirty="0">
              <a:latin typeface="+mj-lt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CA48E3-D6F3-457C-87E0-A4713043B58A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707926"/>
          </a:xfrm>
        </p:spPr>
        <p:txBody>
          <a:bodyPr/>
          <a:lstStyle/>
          <a:p>
            <a:pPr eaLnBrk="1" hangingPunct="1"/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>
                <a:cs typeface="Times New Roman" pitchFamily="18" charset="0"/>
              </a:rPr>
              <a:t>Evidence vodovodů a kanalizací</a:t>
            </a:r>
          </a:p>
        </p:txBody>
      </p:sp>
    </p:spTree>
    <p:extLst>
      <p:ext uri="{BB962C8B-B14F-4D97-AF65-F5344CB8AC3E}">
        <p14:creationId xmlns:p14="http://schemas.microsoft.com/office/powerpoint/2010/main" val="3301706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9138220" cy="635918"/>
          </a:xfrm>
        </p:spPr>
        <p:txBody>
          <a:bodyPr/>
          <a:lstStyle/>
          <a:p>
            <a:r>
              <a:rPr lang="cs-CZ" sz="3200" b="1" dirty="0">
                <a:cs typeface="Times New Roman" pitchFamily="18" charset="0"/>
              </a:rPr>
              <a:t>Dohody vlastníků provozně souvisejících vodovodů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556793"/>
            <a:ext cx="8915400" cy="476780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800" dirty="0">
                <a:latin typeface="+mj-lt"/>
                <a:cs typeface="Times New Roman" pitchFamily="18" charset="0"/>
              </a:rPr>
              <a:t>Vlastníci vodovodů  provozně souvisejících upraví svá vzájemná práva a povinnosti písemnou dohodou. </a:t>
            </a:r>
          </a:p>
          <a:p>
            <a:pPr eaLnBrk="1" hangingPunct="1"/>
            <a:r>
              <a:rPr lang="cs-CZ" sz="2800" dirty="0">
                <a:latin typeface="+mj-lt"/>
                <a:cs typeface="Times New Roman" pitchFamily="18" charset="0"/>
              </a:rPr>
              <a:t>je </a:t>
            </a:r>
            <a:r>
              <a:rPr lang="cs-CZ" sz="2800" b="1" dirty="0">
                <a:latin typeface="+mj-lt"/>
                <a:cs typeface="Times New Roman" pitchFamily="18" charset="0"/>
              </a:rPr>
              <a:t>podmínkou kolaudačního souhlasu </a:t>
            </a:r>
            <a:r>
              <a:rPr lang="cs-CZ" sz="2800" dirty="0">
                <a:latin typeface="+mj-lt"/>
                <a:cs typeface="Times New Roman" pitchFamily="18" charset="0"/>
              </a:rPr>
              <a:t>podle stavebního zákonač.183/2006Sb.</a:t>
            </a:r>
          </a:p>
          <a:p>
            <a:pPr eaLnBrk="1" hangingPunct="1"/>
            <a:r>
              <a:rPr lang="cs-CZ" sz="2800" dirty="0">
                <a:latin typeface="+mj-lt"/>
                <a:cs typeface="Times New Roman" pitchFamily="18" charset="0"/>
              </a:rPr>
              <a:t>Dohody musí být uzavřeny </a:t>
            </a:r>
            <a:r>
              <a:rPr lang="cs-CZ" sz="2800" b="1" dirty="0">
                <a:latin typeface="+mj-lt"/>
                <a:cs typeface="Times New Roman" pitchFamily="18" charset="0"/>
              </a:rPr>
              <a:t>do1.1.2020</a:t>
            </a:r>
          </a:p>
          <a:p>
            <a:pPr marL="0" indent="0" eaLnBrk="1" hangingPunct="1">
              <a:buNone/>
            </a:pPr>
            <a:endParaRPr lang="cs-CZ" sz="2800" b="1" dirty="0">
              <a:latin typeface="+mj-lt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cs-CZ" sz="2800" b="1" dirty="0">
                <a:latin typeface="+mj-lt"/>
                <a:cs typeface="Times New Roman" pitchFamily="18" charset="0"/>
              </a:rPr>
              <a:t>Povolení k provozování vodovodů podmínkou kolaudačního souhlasu ( </a:t>
            </a:r>
            <a:r>
              <a:rPr lang="cs-CZ" sz="2800" dirty="0">
                <a:latin typeface="+mj-lt"/>
                <a:cs typeface="Times New Roman" pitchFamily="18" charset="0"/>
              </a:rPr>
              <a:t>novela stavebního zákona </a:t>
            </a:r>
            <a:r>
              <a:rPr lang="cs-CZ" sz="2800" dirty="0" err="1">
                <a:latin typeface="+mj-lt"/>
                <a:cs typeface="Times New Roman" pitchFamily="18" charset="0"/>
              </a:rPr>
              <a:t>zák</a:t>
            </a:r>
            <a:r>
              <a:rPr lang="cs-CZ" sz="2800" dirty="0">
                <a:latin typeface="+mj-lt"/>
                <a:cs typeface="Times New Roman" pitchFamily="18" charset="0"/>
              </a:rPr>
              <a:t> č.225/2017 Sb.)</a:t>
            </a:r>
            <a:endParaRPr lang="cs-CZ" sz="2800" b="1" dirty="0">
              <a:latin typeface="+mj-lt"/>
              <a:cs typeface="Times New Roman" pitchFamily="18" charset="0"/>
            </a:endParaRP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650E1-080D-4C41-A6C9-FEAD34BE2581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825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779934"/>
          </a:xfrm>
        </p:spPr>
        <p:txBody>
          <a:bodyPr/>
          <a:lstStyle/>
          <a:p>
            <a:r>
              <a:rPr lang="cs-CZ" sz="4000" b="1" dirty="0">
                <a:cs typeface="Times New Roman" pitchFamily="18" charset="0"/>
              </a:rPr>
              <a:t>Smlouvy s odběrateli  </a:t>
            </a:r>
          </a:p>
        </p:txBody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xfrm>
            <a:off x="495300" y="1772816"/>
            <a:ext cx="8915400" cy="462379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3200" b="1" dirty="0">
                <a:latin typeface="+mj-lt"/>
                <a:cs typeface="Times New Roman" pitchFamily="18" charset="0"/>
              </a:rPr>
              <a:t>Vlastník vodovodu je povinen uzavřít písemnou</a:t>
            </a:r>
          </a:p>
          <a:p>
            <a:pPr eaLnBrk="1" hangingPunct="1">
              <a:buFont typeface="Arial" charset="0"/>
              <a:buNone/>
            </a:pPr>
            <a:r>
              <a:rPr lang="cs-CZ" sz="3200" b="1" dirty="0">
                <a:latin typeface="+mj-lt"/>
                <a:cs typeface="Times New Roman" pitchFamily="18" charset="0"/>
              </a:rPr>
              <a:t>smlouvu o dodávce vody  s odběratelem.</a:t>
            </a:r>
            <a:endParaRPr lang="cs-CZ" sz="3200" dirty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+mj-lt"/>
                <a:cs typeface="Times New Roman" pitchFamily="18" charset="0"/>
              </a:rPr>
              <a:t>Vlastník vodovodu (případně provozovatel) nesmí při uzavírání smlouvy jednat v rozporu s dobrými mravy zejména nesmí odběratele diskriminovat. </a:t>
            </a:r>
          </a:p>
          <a:p>
            <a:pPr>
              <a:buFont typeface="Wingdings 2" pitchFamily="18" charset="2"/>
              <a:buNone/>
            </a:pPr>
            <a:endParaRPr lang="cs-CZ" sz="3200" b="1" dirty="0">
              <a:latin typeface="+mj-lt"/>
            </a:endParaRPr>
          </a:p>
          <a:p>
            <a:pPr>
              <a:buFont typeface="Wingdings 2" pitchFamily="18" charset="2"/>
              <a:buNone/>
            </a:pPr>
            <a:r>
              <a:rPr lang="cs-CZ" sz="3200" b="1" dirty="0">
                <a:latin typeface="+mj-lt"/>
              </a:rPr>
              <a:t>Smlouvy uzavřené s odběratelem  před účinností zákona musí být uvedeny do souladu se zákonem do 1.1.2024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635918"/>
          </a:xfrm>
        </p:spPr>
        <p:txBody>
          <a:bodyPr/>
          <a:lstStyle/>
          <a:p>
            <a:r>
              <a:rPr lang="cs-CZ" sz="4000" b="1" dirty="0"/>
              <a:t>Práva a povinnosti provozovatele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340768"/>
            <a:ext cx="8915400" cy="4983833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Provozovatel je oprávněn přerušit nebo omezit dodávku vody</a:t>
            </a:r>
          </a:p>
          <a:p>
            <a:r>
              <a:rPr lang="cs-CZ" sz="2400" dirty="0">
                <a:latin typeface="+mj-lt"/>
              </a:rPr>
              <a:t>při provádění plánovaných oprav</a:t>
            </a:r>
          </a:p>
          <a:p>
            <a:r>
              <a:rPr lang="cs-CZ" sz="2400" dirty="0">
                <a:latin typeface="+mj-lt"/>
              </a:rPr>
              <a:t>nevyhovuje –</a:t>
            </a:r>
            <a:r>
              <a:rPr lang="cs-CZ" sz="2400" dirty="0" err="1">
                <a:latin typeface="+mj-lt"/>
              </a:rPr>
              <a:t>li</a:t>
            </a:r>
            <a:r>
              <a:rPr lang="cs-CZ" sz="2400" dirty="0">
                <a:latin typeface="+mj-lt"/>
              </a:rPr>
              <a:t> zařízení  odběratele technickým požadavkům (kvalita vody nebo tlak může ohrozit zdraví a bezpečnost osob nebo škody na majetku)</a:t>
            </a:r>
          </a:p>
          <a:p>
            <a:r>
              <a:rPr lang="cs-CZ" sz="2400" dirty="0">
                <a:latin typeface="+mj-lt"/>
              </a:rPr>
              <a:t>neumožní-li odběratel provozovateli po jeho opakované písemné výzvě přístup k vodoměru</a:t>
            </a:r>
          </a:p>
          <a:p>
            <a:r>
              <a:rPr lang="cs-CZ" sz="2400" dirty="0">
                <a:latin typeface="+mj-lt"/>
              </a:rPr>
              <a:t>neodstraní-li odběratel závady na vodovodní  přípojce ,nebo na vnitřním vodovodu  v dané lhůtě</a:t>
            </a:r>
          </a:p>
          <a:p>
            <a:r>
              <a:rPr lang="cs-CZ" sz="2400" dirty="0">
                <a:latin typeface="+mj-lt"/>
              </a:rPr>
              <a:t>při prokázání neoprávněného odběru vody </a:t>
            </a:r>
          </a:p>
          <a:p>
            <a:r>
              <a:rPr lang="cs-CZ" sz="2400" dirty="0">
                <a:latin typeface="+mj-lt"/>
              </a:rPr>
              <a:t>v případě prodlení odběratele s placením vodného </a:t>
            </a:r>
          </a:p>
          <a:p>
            <a:endParaRPr lang="cs-CZ" sz="3200" dirty="0">
              <a:latin typeface="+mj-lt"/>
            </a:endParaRPr>
          </a:p>
          <a:p>
            <a:endParaRPr lang="cs-CZ" sz="2400" dirty="0">
              <a:latin typeface="+mj-lt"/>
            </a:endParaRPr>
          </a:p>
          <a:p>
            <a:endParaRPr lang="cs-CZ" sz="2400" dirty="0">
              <a:latin typeface="+mj-lt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C7553F84-F9FA-4D76-BB22-43DC6653AAB1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B5D8-A20B-438C-A761-AB8456A57FC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18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851942"/>
          </a:xfrm>
        </p:spPr>
        <p:txBody>
          <a:bodyPr/>
          <a:lstStyle/>
          <a:p>
            <a:r>
              <a:rPr lang="cs-CZ" sz="4000" b="1" dirty="0"/>
              <a:t>Povinnosti provozovatele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Provozovatel je povinen </a:t>
            </a:r>
          </a:p>
          <a:p>
            <a:r>
              <a:rPr lang="cs-CZ" sz="2400" dirty="0">
                <a:latin typeface="+mj-lt"/>
              </a:rPr>
              <a:t>zajistit plán kontrol jakosti vody v průběhu výroby dle § 8 vyhl.č.428/2001 Sb. příloha 9</a:t>
            </a:r>
          </a:p>
          <a:p>
            <a:r>
              <a:rPr lang="cs-CZ" sz="2400" dirty="0">
                <a:latin typeface="+mj-lt"/>
              </a:rPr>
              <a:t>zajistit plán kontrol jakosti dodávané pitné vody v souladu s </a:t>
            </a:r>
            <a:r>
              <a:rPr lang="cs-CZ" sz="2400" dirty="0" err="1">
                <a:latin typeface="+mj-lt"/>
              </a:rPr>
              <a:t>vyhl</a:t>
            </a:r>
            <a:r>
              <a:rPr lang="cs-CZ" sz="2400" dirty="0">
                <a:latin typeface="+mj-lt"/>
              </a:rPr>
              <a:t>. č. 252/2004 Sb. a výsledky kontrol předávat elektronicky do (PIVO)</a:t>
            </a:r>
          </a:p>
          <a:p>
            <a:r>
              <a:rPr lang="cs-CZ" sz="2400" dirty="0">
                <a:latin typeface="+mj-lt"/>
              </a:rPr>
              <a:t>Provozovatel vodovodu je povinen provádět odběry vzorků surové vody v místě odběru před její vlastní úpravou a výsledky zasílat v požadovaném formátu v </a:t>
            </a:r>
            <a:r>
              <a:rPr lang="cs-CZ" sz="2400" dirty="0" err="1">
                <a:latin typeface="+mj-lt"/>
              </a:rPr>
              <a:t>el,podobě</a:t>
            </a:r>
            <a:r>
              <a:rPr lang="cs-CZ" sz="2400" dirty="0">
                <a:latin typeface="+mj-lt"/>
              </a:rPr>
              <a:t> krajskému úřadu a příslušnému správci povodí do 31.března.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    Vyhláška č. 428/2001 Sb. příloha č.13. a 14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2A80-955F-4BD5-AC95-1B8FD84B1542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F4A7-FD05-48E3-80A3-E6D079C7D9ED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37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635918"/>
          </a:xfrm>
        </p:spPr>
        <p:txBody>
          <a:bodyPr/>
          <a:lstStyle/>
          <a:p>
            <a:r>
              <a:rPr lang="cs-CZ" sz="4000" b="1" dirty="0"/>
              <a:t>§16 Měření dodávané 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484784"/>
            <a:ext cx="8915400" cy="4839817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  <a:cs typeface="Times New Roman" panose="02020603050405020304" pitchFamily="18" charset="0"/>
              </a:rPr>
              <a:t>Množství dodávané vody měří provozovatel vodoměrem, který je stanoveným měřidlem.</a:t>
            </a:r>
          </a:p>
          <a:p>
            <a:r>
              <a:rPr lang="cs-CZ" sz="2400" dirty="0">
                <a:latin typeface="+mj-lt"/>
                <a:cs typeface="Times New Roman" panose="02020603050405020304" pitchFamily="18" charset="0"/>
              </a:rPr>
              <a:t>Vodoměr podléhá úřednímu ověření ( zákon119/2000 Sb. o metrologii)</a:t>
            </a:r>
          </a:p>
          <a:p>
            <a:r>
              <a:rPr lang="cs-CZ" sz="2400" dirty="0">
                <a:latin typeface="+mj-lt"/>
                <a:cs typeface="Times New Roman" panose="02020603050405020304" pitchFamily="18" charset="0"/>
              </a:rPr>
              <a:t>Vlastníkem vodoměru je vlastník vodovodu.</a:t>
            </a:r>
          </a:p>
          <a:p>
            <a:r>
              <a:rPr lang="cs-CZ" sz="2400" dirty="0">
                <a:latin typeface="+mj-lt"/>
                <a:cs typeface="Times New Roman" panose="02020603050405020304" pitchFamily="18" charset="0"/>
              </a:rPr>
              <a:t>Osazení, údržbu a výměnu vodoměru provádí provozovatel na své náklady.</a:t>
            </a:r>
          </a:p>
          <a:p>
            <a:r>
              <a:rPr lang="cs-CZ" sz="2400" dirty="0">
                <a:latin typeface="+mj-lt"/>
                <a:cs typeface="Times New Roman" panose="02020603050405020304" pitchFamily="18" charset="0"/>
              </a:rPr>
              <a:t>Odběratel si může na své náklady osadit na vnitřním vodovodu vlastní podružný vodoměr.</a:t>
            </a:r>
          </a:p>
          <a:p>
            <a:r>
              <a:rPr lang="cs-CZ" sz="2400" dirty="0">
                <a:latin typeface="+mj-lt"/>
                <a:cs typeface="Times New Roman" panose="02020603050405020304" pitchFamily="18" charset="0"/>
              </a:rPr>
              <a:t>Způsob stanovení množství odebrané vody, není </a:t>
            </a:r>
            <a:r>
              <a:rPr lang="cs-CZ" sz="2400" dirty="0" err="1">
                <a:latin typeface="+mj-lt"/>
                <a:cs typeface="Times New Roman" panose="02020603050405020304" pitchFamily="18" charset="0"/>
              </a:rPr>
              <a:t>li</a:t>
            </a:r>
            <a:r>
              <a:rPr lang="cs-CZ" sz="2400" dirty="0">
                <a:latin typeface="+mj-lt"/>
                <a:cs typeface="Times New Roman" panose="02020603050405020304" pitchFamily="18" charset="0"/>
              </a:rPr>
              <a:t> osazen vodoměr  ( příloha č.12 vyhl.č.428/2001 sb.)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9F98-03D5-4000-8E11-911A0AB7303C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F4A7-FD05-48E3-80A3-E6D079C7D9ED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99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1"/>
          <p:cNvSpPr>
            <a:spLocks noGrp="1"/>
          </p:cNvSpPr>
          <p:nvPr>
            <p:ph type="title"/>
          </p:nvPr>
        </p:nvSpPr>
        <p:spPr>
          <a:xfrm>
            <a:off x="495300" y="836712"/>
            <a:ext cx="9410700" cy="504056"/>
          </a:xfrm>
        </p:spPr>
        <p:txBody>
          <a:bodyPr/>
          <a:lstStyle/>
          <a:p>
            <a:pPr eaLnBrk="1" hangingPunct="1"/>
            <a:r>
              <a:rPr lang="cs-CZ" sz="4000" b="1" dirty="0">
                <a:cs typeface="Times New Roman" pitchFamily="18" charset="0"/>
              </a:rPr>
              <a:t>Vodné </a:t>
            </a:r>
            <a:endParaRPr lang="cs-CZ" sz="4000" dirty="0"/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>
          <a:xfrm>
            <a:off x="495300" y="1556792"/>
            <a:ext cx="9282236" cy="476780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800" dirty="0">
                <a:latin typeface="+mj-lt"/>
                <a:cs typeface="Times New Roman" pitchFamily="18" charset="0"/>
              </a:rPr>
              <a:t>Vlastník vodovodu nebo kanalizace má právo na úplatu za dodávku pitné vody a odvádění odpadních vod. Právo na úplatu vzniká vtokem vody do vodovodní přípojky.</a:t>
            </a:r>
          </a:p>
          <a:p>
            <a:pPr eaLnBrk="1" hangingPunct="1">
              <a:buFont typeface="Arial" charset="0"/>
              <a:buNone/>
            </a:pPr>
            <a:r>
              <a:rPr lang="cs-CZ" sz="2800" b="1" dirty="0">
                <a:latin typeface="+mj-lt"/>
                <a:cs typeface="Times New Roman" pitchFamily="18" charset="0"/>
              </a:rPr>
              <a:t>Vodné</a:t>
            </a:r>
            <a:r>
              <a:rPr lang="cs-CZ" sz="2800" dirty="0">
                <a:latin typeface="+mj-lt"/>
                <a:cs typeface="Times New Roman" pitchFamily="18" charset="0"/>
              </a:rPr>
              <a:t> je úplatou za služby spojené s dodávkou pitné vody.</a:t>
            </a:r>
          </a:p>
          <a:p>
            <a:pPr marL="0" indent="0">
              <a:buNone/>
            </a:pPr>
            <a:r>
              <a:rPr lang="cs-CZ" sz="2800" b="1" dirty="0">
                <a:latin typeface="+mj-lt"/>
                <a:cs typeface="Arial" panose="020B0604020202020204" pitchFamily="34" charset="0"/>
              </a:rPr>
              <a:t>Regulace ceny pro vodné:</a:t>
            </a:r>
          </a:p>
          <a:p>
            <a:r>
              <a:rPr lang="cs-CZ" sz="2800" dirty="0">
                <a:latin typeface="+mj-lt"/>
                <a:cs typeface="Arial" panose="020B0604020202020204" pitchFamily="34" charset="0"/>
              </a:rPr>
              <a:t>zákon o cenách č.526/90 Sb.</a:t>
            </a:r>
          </a:p>
          <a:p>
            <a:r>
              <a:rPr lang="cs-CZ" sz="2800" dirty="0">
                <a:latin typeface="+mj-lt"/>
                <a:cs typeface="Arial" panose="020B0604020202020204" pitchFamily="34" charset="0"/>
              </a:rPr>
              <a:t>vyhláška o cenách č.450/2009 Sb. a příslušným </a:t>
            </a:r>
            <a:r>
              <a:rPr lang="cs-CZ" sz="2800" b="1" dirty="0">
                <a:latin typeface="+mj-lt"/>
                <a:cs typeface="Arial" panose="020B0604020202020204" pitchFamily="34" charset="0"/>
              </a:rPr>
              <a:t>cenovým výměrem</a:t>
            </a:r>
          </a:p>
          <a:p>
            <a:pPr marL="0" indent="0">
              <a:buNone/>
            </a:pPr>
            <a:r>
              <a:rPr lang="cs-CZ" sz="2800" dirty="0">
                <a:latin typeface="+mj-lt"/>
                <a:cs typeface="Arial" panose="020B0604020202020204" pitchFamily="34" charset="0"/>
              </a:rPr>
              <a:t>Tvorba kalkulací dle vyhlášky č.428/2001 Sb. a příloh 19 a 19a </a:t>
            </a:r>
          </a:p>
          <a:p>
            <a:pPr eaLnBrk="1" hangingPunct="1">
              <a:buFont typeface="Arial" charset="0"/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6496" y="764704"/>
            <a:ext cx="8915400" cy="1080120"/>
          </a:xfrm>
        </p:spPr>
        <p:txBody>
          <a:bodyPr/>
          <a:lstStyle/>
          <a:p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§ 36 Ochrana  odběratele</a:t>
            </a:r>
            <a:br>
              <a:rPr lang="cs-CZ" sz="4000" b="1" dirty="0">
                <a:latin typeface="Times New Roman" pitchFamily="18" charset="0"/>
                <a:cs typeface="Times New Roman" pitchFamily="18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412777"/>
            <a:ext cx="8915400" cy="4911824"/>
          </a:xfrm>
        </p:spPr>
        <p:txBody>
          <a:bodyPr/>
          <a:lstStyle/>
          <a:p>
            <a:pPr marL="0" indent="0"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Vlastník vodovodu nebo kanalizace je povinen předat obecnímu úřadu informace pro odběratele o základních podmínkách připojení na vodovod a kanalizaci,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vlastníka a provozovatele ( smlouva)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Jakost vody, tlak vody,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vypouštěné znečištění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 zjišťování množství dodané vody a vypouštěné odpadní vody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množství odváděných srážkových vod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požadavky na přípojky a vnitřní vodovod a kanalizaci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 fakturace vodného a stočného, zálohové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platby,vyúčtování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Možnosti přerušení dodávky vody a odvádění odpadních vod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 odpovědnosti za vady –reklamační řád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Jednotné podmínky pro uzavření odběratelských smluv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9E7CB6-6B94-4ADE-9A47-7E0AF2DD8E5E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5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Česká společnost vodohospodářská ČSSI, z. s.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1" dirty="0"/>
              <a:t>Seminář</a:t>
            </a:r>
          </a:p>
          <a:p>
            <a:pPr marL="0" indent="0">
              <a:buNone/>
            </a:pPr>
            <a:r>
              <a:rPr lang="cs-CZ" sz="4700" b="1" dirty="0">
                <a:latin typeface="+mj-lt"/>
              </a:rPr>
              <a:t>Plán obnovy vodovodů a kanalizací</a:t>
            </a:r>
          </a:p>
          <a:p>
            <a:pPr marL="0" indent="0">
              <a:buNone/>
            </a:pPr>
            <a:endParaRPr lang="cs-CZ" sz="3600" b="1" dirty="0">
              <a:latin typeface="+mj-lt"/>
            </a:endParaRPr>
          </a:p>
          <a:p>
            <a:pPr marL="0" indent="0">
              <a:buNone/>
            </a:pPr>
            <a:r>
              <a:rPr lang="cs-CZ" sz="2800" b="1" dirty="0">
                <a:latin typeface="+mj-lt"/>
                <a:cs typeface="Arial" panose="020B0604020202020204" pitchFamily="34" charset="0"/>
              </a:rPr>
              <a:t>Termín : 13.11.2019</a:t>
            </a:r>
          </a:p>
          <a:p>
            <a:pPr marL="0" indent="0">
              <a:buNone/>
            </a:pPr>
            <a:r>
              <a:rPr lang="cs-CZ" sz="2800" b="1" dirty="0">
                <a:latin typeface="+mj-lt"/>
                <a:cs typeface="Arial" panose="020B0604020202020204" pitchFamily="34" charset="0"/>
              </a:rPr>
              <a:t>                9:00 hod</a:t>
            </a:r>
          </a:p>
          <a:p>
            <a:pPr marL="0" indent="0">
              <a:buNone/>
            </a:pPr>
            <a:r>
              <a:rPr lang="cs-CZ" sz="2800" b="1" dirty="0">
                <a:latin typeface="+mj-lt"/>
                <a:cs typeface="Arial" panose="020B0604020202020204" pitchFamily="34" charset="0"/>
              </a:rPr>
              <a:t>Místo : Krajský úřad, České Budějovice</a:t>
            </a:r>
          </a:p>
          <a:p>
            <a:pPr marL="0" indent="0">
              <a:buNone/>
            </a:pPr>
            <a:endParaRPr lang="cs-CZ" sz="28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+mj-lt"/>
                <a:cs typeface="Arial" panose="020B0604020202020204" pitchFamily="34" charset="0"/>
              </a:rPr>
              <a:t>Přihlášky :      Česká společnost vodohospodářská ČSSI</a:t>
            </a:r>
          </a:p>
          <a:p>
            <a:pPr marL="0" indent="0">
              <a:buNone/>
            </a:pPr>
            <a:r>
              <a:rPr lang="cs-CZ" sz="2800" dirty="0">
                <a:latin typeface="+mj-lt"/>
                <a:cs typeface="Arial" panose="020B0604020202020204" pitchFamily="34" charset="0"/>
              </a:rPr>
              <a:t>                         Staroměstská 1, České Budějovice</a:t>
            </a:r>
          </a:p>
          <a:p>
            <a:pPr marL="0" indent="0">
              <a:buNone/>
            </a:pPr>
            <a:r>
              <a:rPr lang="cs-CZ" sz="2800" dirty="0">
                <a:latin typeface="+mj-lt"/>
                <a:cs typeface="Arial" panose="020B0604020202020204" pitchFamily="34" charset="0"/>
              </a:rPr>
              <a:t>                         </a:t>
            </a:r>
            <a:r>
              <a:rPr lang="cs-CZ" sz="2800" dirty="0">
                <a:latin typeface="+mj-lt"/>
                <a:cs typeface="Arial" panose="020B0604020202020204" pitchFamily="34" charset="0"/>
                <a:hlinkClick r:id="rId2"/>
              </a:rPr>
              <a:t>cssi@csvh.cz</a:t>
            </a:r>
            <a:endParaRPr lang="cs-CZ" sz="28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984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636588"/>
          </a:xfrm>
        </p:spPr>
        <p:txBody>
          <a:bodyPr/>
          <a:lstStyle/>
          <a:p>
            <a:pPr eaLnBrk="1" hangingPunct="1"/>
            <a:r>
              <a:rPr lang="cs-CZ" sz="4000" b="1" dirty="0">
                <a:cs typeface="Times New Roman" pitchFamily="18" charset="0"/>
              </a:rPr>
              <a:t>Ochrana odběratele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>
          <a:xfrm>
            <a:off x="495300" y="1700213"/>
            <a:ext cx="8915400" cy="462438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sz="2800" b="1" dirty="0">
                <a:latin typeface="+mj-lt"/>
                <a:cs typeface="Times New Roman" panose="02020603050405020304" pitchFamily="18" charset="0"/>
              </a:rPr>
              <a:t>Vlastník vodovodu je povinen každoročně nejpozději do 30.4. zveřejnit porovnání všech položek výpočtu ceny pro vodné a dosažené skutečnosti v předchozím kalendářním roce.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sz="2800" dirty="0">
                <a:latin typeface="+mj-lt"/>
                <a:cs typeface="Times New Roman" panose="02020603050405020304" pitchFamily="18" charset="0"/>
              </a:rPr>
              <a:t>Porovnání kalkulace cen pro vodné  je vlastník vodovodu </a:t>
            </a:r>
            <a:r>
              <a:rPr lang="cs-CZ" sz="2800" b="1" dirty="0">
                <a:latin typeface="+mj-lt"/>
                <a:cs typeface="Times New Roman" panose="02020603050405020304" pitchFamily="18" charset="0"/>
              </a:rPr>
              <a:t>povinen zaslat </a:t>
            </a:r>
            <a:r>
              <a:rPr lang="cs-CZ" sz="2800" dirty="0">
                <a:latin typeface="+mj-lt"/>
                <a:cs typeface="Times New Roman" panose="02020603050405020304" pitchFamily="18" charset="0"/>
              </a:rPr>
              <a:t>ve stejném termínu a v elektronické podobě a ve stanovené formě ministerstvu.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sz="2800" dirty="0">
                <a:latin typeface="+mj-lt"/>
                <a:cs typeface="Times New Roman" panose="02020603050405020304" pitchFamily="18" charset="0"/>
              </a:rPr>
              <a:t>Obsah a rozsah porovnání stanoví prováděcí předpis (vyhl.č.48/2014 př.č.20)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255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B657D-56F1-44F6-AEC9-BCC9C7137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779934"/>
          </a:xfrm>
        </p:spPr>
        <p:txBody>
          <a:bodyPr/>
          <a:lstStyle/>
          <a:p>
            <a:r>
              <a:rPr lang="cs-CZ" b="1" dirty="0"/>
              <a:t>Zákon o ochraně veřejného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75AE57-80BF-4D08-B220-6DA7ADCEF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latin typeface="+mj-lt"/>
              </a:rPr>
              <a:t>Zákon č. 258/2000 Sb</a:t>
            </a:r>
            <a:r>
              <a:rPr lang="cs-CZ" sz="3200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Změna zákona č.202/2017 </a:t>
            </a:r>
            <a:r>
              <a:rPr lang="cs-CZ" sz="3200">
                <a:latin typeface="+mj-lt"/>
              </a:rPr>
              <a:t>Sb.</a:t>
            </a:r>
            <a:endParaRPr lang="cs-CZ" sz="32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cs-CZ" sz="3200" b="1" dirty="0">
                <a:latin typeface="+mj-lt"/>
              </a:rPr>
              <a:t>Vyhláška č.252/2004 Sb.   hygienické požadavky na pitnou a teplou vodu a četnost a rozsah kontroly pitné vody.</a:t>
            </a: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Změna </a:t>
            </a:r>
            <a:r>
              <a:rPr lang="cs-CZ" sz="3200" dirty="0" err="1">
                <a:latin typeface="+mj-lt"/>
              </a:rPr>
              <a:t>vyhl.č</a:t>
            </a:r>
            <a:r>
              <a:rPr lang="cs-CZ" sz="3200" dirty="0">
                <a:latin typeface="+mj-lt"/>
              </a:rPr>
              <a:t>. 70 /2018 Sb.</a:t>
            </a:r>
          </a:p>
          <a:p>
            <a:pPr marL="0" indent="0">
              <a:buNone/>
            </a:pPr>
            <a:endParaRPr lang="cs-CZ" sz="3200" dirty="0">
              <a:latin typeface="+mj-lt"/>
            </a:endParaRP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Metodický pokyn SZU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742DC2-0C9A-49C2-9858-F54CC370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0AD222-3C4D-4055-9027-5432A61CD4C1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456CF8-5F00-45BF-9ED4-3D89BAAD1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501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707926"/>
          </a:xfrm>
        </p:spPr>
        <p:txBody>
          <a:bodyPr/>
          <a:lstStyle/>
          <a:p>
            <a:r>
              <a:rPr lang="cs-CZ" sz="4000" b="1" dirty="0"/>
              <a:t>Změna zákona o ochraně veřejného zdraví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95300" y="1556793"/>
            <a:ext cx="9282236" cy="4767808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  <a:cs typeface="Arial" panose="020B0604020202020204" pitchFamily="34" charset="0"/>
              </a:rPr>
              <a:t>Provozní řád                                              </a:t>
            </a:r>
            <a:endParaRPr lang="cs-CZ" sz="24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latin typeface="+mj-lt"/>
                <a:cs typeface="Arial" panose="020B0604020202020204" pitchFamily="34" charset="0"/>
              </a:rPr>
              <a:t>Novela zákona č.202/2017 Sb.</a:t>
            </a:r>
          </a:p>
          <a:p>
            <a:pPr marL="0" indent="0">
              <a:buNone/>
            </a:pPr>
            <a:r>
              <a:rPr lang="cs-CZ" sz="2000" dirty="0">
                <a:latin typeface="+mj-lt"/>
                <a:cs typeface="Arial" panose="020B0604020202020204" pitchFamily="34" charset="0"/>
              </a:rPr>
              <a:t>Povinnost vypracovat provozní řád vodovodu mají dle §3 odst.2</a:t>
            </a:r>
          </a:p>
          <a:p>
            <a:r>
              <a:rPr lang="cs-CZ" sz="2000" dirty="0">
                <a:latin typeface="+mj-lt"/>
                <a:cs typeface="Arial" panose="020B0604020202020204" pitchFamily="34" charset="0"/>
              </a:rPr>
              <a:t>Provozovatelé vodovodu pro veřejnou potřebu</a:t>
            </a:r>
          </a:p>
          <a:p>
            <a:r>
              <a:rPr lang="cs-CZ" sz="2000" dirty="0">
                <a:latin typeface="+mj-lt"/>
                <a:cs typeface="Arial" panose="020B0604020202020204" pitchFamily="34" charset="0"/>
              </a:rPr>
              <a:t>Vlastníci vodovodů pro veřejnou potřebu jako provozovatelé</a:t>
            </a:r>
          </a:p>
          <a:p>
            <a:r>
              <a:rPr lang="cs-CZ" sz="2000" dirty="0">
                <a:latin typeface="+mj-lt"/>
                <a:cs typeface="Arial" panose="020B0604020202020204" pitchFamily="34" charset="0"/>
              </a:rPr>
              <a:t>Osoby, které zajišťují náhradní zásobování</a:t>
            </a:r>
          </a:p>
          <a:p>
            <a:r>
              <a:rPr lang="cs-CZ" sz="2000" dirty="0">
                <a:latin typeface="+mj-lt"/>
                <a:cs typeface="Arial" panose="020B0604020202020204" pitchFamily="34" charset="0"/>
              </a:rPr>
              <a:t>Osoby, které vyrábějí vodu z individuálního zdroje pro výrobu</a:t>
            </a:r>
          </a:p>
          <a:p>
            <a:r>
              <a:rPr lang="cs-CZ" sz="2000" dirty="0">
                <a:latin typeface="+mj-lt"/>
                <a:cs typeface="Arial" panose="020B0604020202020204" pitchFamily="34" charset="0"/>
              </a:rPr>
              <a:t>Osoby, které dodávají pitnou vodu pro veřejnou potřebu</a:t>
            </a:r>
          </a:p>
          <a:p>
            <a:pPr>
              <a:buFontTx/>
              <a:buChar char="-"/>
            </a:pPr>
            <a:r>
              <a:rPr lang="cs-CZ" sz="2000" dirty="0">
                <a:latin typeface="+mj-lt"/>
                <a:cs typeface="Arial" panose="020B0604020202020204" pitchFamily="34" charset="0"/>
              </a:rPr>
              <a:t>Vlastník nebo provozovatel, který vodovod provozuje jako podnikatelskou činnost</a:t>
            </a:r>
          </a:p>
          <a:p>
            <a:pPr>
              <a:buFontTx/>
              <a:buChar char="-"/>
            </a:pPr>
            <a:r>
              <a:rPr lang="cs-CZ" sz="2000" dirty="0">
                <a:latin typeface="+mj-lt"/>
                <a:cs typeface="Arial" panose="020B0604020202020204" pitchFamily="34" charset="0"/>
              </a:rPr>
              <a:t>Osoby odpovědné za výdejní automaty</a:t>
            </a:r>
          </a:p>
          <a:p>
            <a:pPr>
              <a:buFontTx/>
              <a:buChar char="-"/>
            </a:pPr>
            <a:r>
              <a:rPr lang="cs-CZ" sz="2000" dirty="0">
                <a:latin typeface="+mj-lt"/>
                <a:cs typeface="Arial" panose="020B0604020202020204" pitchFamily="34" charset="0"/>
              </a:rPr>
              <a:t>Vlastník nebo provozovatel veřejné studny</a:t>
            </a:r>
          </a:p>
          <a:p>
            <a:pPr>
              <a:buFontTx/>
              <a:buChar char="-"/>
            </a:pPr>
            <a:r>
              <a:rPr lang="cs-CZ" sz="2000" dirty="0">
                <a:latin typeface="+mj-lt"/>
                <a:cs typeface="Arial" panose="020B0604020202020204" pitchFamily="34" charset="0"/>
              </a:rPr>
              <a:t>Osoba zásobující veřejné objekty ( školy, zdravotní středisko, </a:t>
            </a:r>
            <a:r>
              <a:rPr lang="cs-CZ" sz="2000" dirty="0" err="1">
                <a:latin typeface="+mj-lt"/>
                <a:cs typeface="Arial" panose="020B0604020202020204" pitchFamily="34" charset="0"/>
              </a:rPr>
              <a:t>apod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744B9-4C33-47EF-A0F8-24259EF90578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364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635918"/>
          </a:xfrm>
        </p:spPr>
        <p:txBody>
          <a:bodyPr/>
          <a:lstStyle/>
          <a:p>
            <a:r>
              <a:rPr lang="cs-CZ" sz="3600" b="1" dirty="0"/>
              <a:t>Změna zákona o ochraně veřejného zdraví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700809"/>
            <a:ext cx="8915400" cy="465554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+mj-lt"/>
              </a:rPr>
              <a:t>Osoby povinné jsou povinni předložit Provozní řád nejpozději do 6 let od účinnosti zákona.</a:t>
            </a:r>
          </a:p>
          <a:p>
            <a:pPr marL="0" indent="0">
              <a:buNone/>
            </a:pPr>
            <a:r>
              <a:rPr lang="cs-CZ" b="1" dirty="0">
                <a:latin typeface="+mj-lt"/>
              </a:rPr>
              <a:t>Provozní řád</a:t>
            </a:r>
          </a:p>
          <a:p>
            <a:r>
              <a:rPr lang="cs-CZ" dirty="0">
                <a:latin typeface="+mj-lt"/>
              </a:rPr>
              <a:t>Údaje o zdroji, místu odběru vzorků surové vody</a:t>
            </a:r>
          </a:p>
          <a:p>
            <a:r>
              <a:rPr lang="cs-CZ" dirty="0">
                <a:latin typeface="+mj-lt"/>
              </a:rPr>
              <a:t>Základní údaje o technologii vody, chemických látkách</a:t>
            </a:r>
          </a:p>
          <a:p>
            <a:r>
              <a:rPr lang="cs-CZ" dirty="0">
                <a:latin typeface="+mj-lt"/>
              </a:rPr>
              <a:t>Údaje o opatřeních pro omezení nepřijatelných rizik</a:t>
            </a:r>
          </a:p>
          <a:p>
            <a:r>
              <a:rPr lang="cs-CZ" dirty="0">
                <a:latin typeface="+mj-lt"/>
              </a:rPr>
              <a:t>Předpokládaný počet obyvatel</a:t>
            </a:r>
          </a:p>
          <a:p>
            <a:r>
              <a:rPr lang="cs-CZ" b="1" dirty="0">
                <a:latin typeface="+mj-lt"/>
              </a:rPr>
              <a:t>Monitorovací program</a:t>
            </a:r>
          </a:p>
          <a:p>
            <a:r>
              <a:rPr lang="cs-CZ" b="1" dirty="0">
                <a:latin typeface="+mj-lt"/>
              </a:rPr>
              <a:t>Posouzení rizik při dodávce vody do sezonních objektů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1F6EE-392A-4A6F-987C-3B6FDE7F649A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404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Nadpis 1"/>
          <p:cNvSpPr>
            <a:spLocks noGrp="1"/>
          </p:cNvSpPr>
          <p:nvPr>
            <p:ph type="title"/>
          </p:nvPr>
        </p:nvSpPr>
        <p:spPr>
          <a:xfrm>
            <a:off x="200025" y="2205038"/>
            <a:ext cx="9448800" cy="215850"/>
          </a:xfrm>
        </p:spPr>
        <p:txBody>
          <a:bodyPr/>
          <a:lstStyle/>
          <a:p>
            <a:pPr algn="ctr" eaLnBrk="1" hangingPunct="1"/>
            <a:br>
              <a:rPr lang="cs-CZ" sz="4000" dirty="0"/>
            </a:br>
            <a:r>
              <a:rPr lang="cs-CZ" sz="4000" b="1" dirty="0"/>
              <a:t>Děkuji za pozornost.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105474" name="Zástupný symbol pro obsah 2"/>
          <p:cNvSpPr>
            <a:spLocks noGrp="1"/>
          </p:cNvSpPr>
          <p:nvPr>
            <p:ph idx="1"/>
          </p:nvPr>
        </p:nvSpPr>
        <p:spPr>
          <a:xfrm>
            <a:off x="228600" y="2348880"/>
            <a:ext cx="9448800" cy="374712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cs-CZ" dirty="0"/>
          </a:p>
          <a:p>
            <a:pPr marL="0" indent="0" algn="ctr" eaLnBrk="1" hangingPunct="1">
              <a:buFont typeface="Arial" charset="0"/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Miloslava Melounová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 společnost vodohospodářská ČSSI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znalec v oboru vodní hospodářství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technický auditor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Mze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autorizovaný inženýr pro obor vodní stavby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miloslava.melounova@seznam.cz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 : +420 602 126 288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DA356-4DE0-41F1-BDA9-1CE0F832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707926"/>
          </a:xfrm>
        </p:spPr>
        <p:txBody>
          <a:bodyPr/>
          <a:lstStyle/>
          <a:p>
            <a:r>
              <a:rPr lang="cs-CZ" dirty="0"/>
              <a:t>Současná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39CC1-AE36-44F8-B549-98F2E9B49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28801"/>
            <a:ext cx="9210228" cy="4695800"/>
          </a:xfrm>
        </p:spPr>
        <p:txBody>
          <a:bodyPr/>
          <a:lstStyle/>
          <a:p>
            <a:r>
              <a:rPr lang="cs-CZ" sz="3200" b="1" dirty="0">
                <a:latin typeface="+mj-lt"/>
              </a:rPr>
              <a:t>Zákon o vodách č.254/2001 Sb.</a:t>
            </a:r>
          </a:p>
          <a:p>
            <a:pPr marL="0" indent="0">
              <a:buNone/>
            </a:pPr>
            <a:r>
              <a:rPr lang="cs-CZ" sz="3200" b="1" dirty="0">
                <a:latin typeface="+mj-lt"/>
              </a:rPr>
              <a:t>   </a:t>
            </a:r>
            <a:r>
              <a:rPr lang="cs-CZ" sz="3200" dirty="0">
                <a:latin typeface="+mj-lt"/>
              </a:rPr>
              <a:t>změna zákona o vodách č. 113/2018 Sb.</a:t>
            </a:r>
            <a:endParaRPr lang="cs-CZ" sz="3200" b="1" dirty="0">
              <a:latin typeface="+mj-lt"/>
            </a:endParaRPr>
          </a:p>
          <a:p>
            <a:r>
              <a:rPr lang="cs-CZ" sz="3200" b="1" dirty="0">
                <a:latin typeface="+mj-lt"/>
              </a:rPr>
              <a:t>Zákon o vodovodech a kanalizacích č.274/2001 Sb.</a:t>
            </a:r>
          </a:p>
          <a:p>
            <a:pPr marL="0" indent="0">
              <a:buNone/>
            </a:pPr>
            <a:r>
              <a:rPr lang="cs-CZ" sz="3200" b="1" dirty="0">
                <a:latin typeface="+mj-lt"/>
              </a:rPr>
              <a:t>   </a:t>
            </a:r>
            <a:r>
              <a:rPr lang="cs-CZ" sz="3200" dirty="0" err="1">
                <a:latin typeface="+mj-lt"/>
              </a:rPr>
              <a:t>vyhl.č</a:t>
            </a:r>
            <a:r>
              <a:rPr lang="cs-CZ" sz="3200" dirty="0">
                <a:latin typeface="+mj-lt"/>
              </a:rPr>
              <a:t>. 428/2001 Sb.      Změna vyhl.č.448/2017 Sb.     </a:t>
            </a:r>
          </a:p>
          <a:p>
            <a:r>
              <a:rPr lang="cs-CZ" sz="3200" b="1" dirty="0">
                <a:latin typeface="+mj-lt"/>
              </a:rPr>
              <a:t>Zákon o ochraně veřejného zdraví č.258/2000 Sb.</a:t>
            </a: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   změna zákona č.202/2017 Sb.  (1.11.2017)</a:t>
            </a:r>
          </a:p>
          <a:p>
            <a:r>
              <a:rPr lang="cs-CZ" sz="3200" b="1" dirty="0">
                <a:latin typeface="+mj-lt"/>
              </a:rPr>
              <a:t>Stavební zákon č.183/2006 Sb.</a:t>
            </a:r>
          </a:p>
          <a:p>
            <a:pPr marL="0" indent="0">
              <a:buNone/>
            </a:pPr>
            <a:r>
              <a:rPr lang="cs-CZ" sz="3200" b="1" dirty="0">
                <a:latin typeface="+mj-lt"/>
              </a:rPr>
              <a:t>   </a:t>
            </a:r>
            <a:r>
              <a:rPr lang="cs-CZ" sz="3200" dirty="0">
                <a:latin typeface="+mj-lt"/>
              </a:rPr>
              <a:t>změna zákona č.225/2017 Sb.</a:t>
            </a:r>
            <a:endParaRPr lang="cs-CZ" sz="3200" b="1" dirty="0">
              <a:latin typeface="+mj-lt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7289B5-38F3-4E69-A0BB-BE880D223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64271-6409-4EE1-B6BA-56CED799B93C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B6AAA0-B9F7-454F-ABFE-9706CFAC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3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8229600" cy="426368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sz="3692" b="1" dirty="0"/>
              <a:t>Změna vodního zákona č.254/2001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8229600" cy="4257039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+mj-lt"/>
              </a:rPr>
              <a:t>Zákon č.113/2018 SB. s účinností od 1.1.2019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+mj-lt"/>
              </a:rPr>
              <a:t>§38</a:t>
            </a:r>
          </a:p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  <a:latin typeface="+mj-lt"/>
              </a:rPr>
              <a:t>Odvádí-li se odpadní voda a srážková voda společně jednotnou kanalizací, stává se srážková voda vtokem do této kanalizace vodou odpadní.</a:t>
            </a:r>
            <a:endParaRPr lang="cs-CZ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cs-CZ" sz="2585" dirty="0">
                <a:solidFill>
                  <a:srgbClr val="FF0000"/>
                </a:solidFill>
                <a:latin typeface="+mj-lt"/>
              </a:rPr>
              <a:t>§8g </a:t>
            </a:r>
          </a:p>
          <a:p>
            <a:pPr marL="0" indent="0" algn="just">
              <a:buNone/>
            </a:pPr>
            <a:r>
              <a:rPr lang="cs-CZ" sz="2585" b="1" dirty="0">
                <a:solidFill>
                  <a:srgbClr val="FF0000"/>
                </a:solidFill>
                <a:latin typeface="+mj-lt"/>
              </a:rPr>
              <a:t>Povolení k nakládání s odpadními vodami není třeba k vypouštění odpadních vod z odlehčovacích komor, chránící stoky jednotné kanalizace před hydraulickým přetížením.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C8FE9-0606-4B05-BBA7-BD5C46B13FCD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21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8229600" cy="520532"/>
          </a:xfrm>
        </p:spPr>
        <p:txBody>
          <a:bodyPr>
            <a:normAutofit fontScale="90000"/>
          </a:bodyPr>
          <a:lstStyle/>
          <a:p>
            <a:r>
              <a:rPr lang="cs-CZ" sz="3692" b="1" dirty="0"/>
              <a:t>ODPADNÍ 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809"/>
            <a:ext cx="8229600" cy="4401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b="1" dirty="0">
                <a:solidFill>
                  <a:srgbClr val="FF0000"/>
                </a:solidFill>
                <a:latin typeface="+mj-lt"/>
              </a:rPr>
              <a:t>Kdo akumuluje vody v bezodtokové jímce, je povinen zajišťovat jejich zneškodňování odvozem na ČOV</a:t>
            </a:r>
            <a:r>
              <a:rPr lang="cs-CZ" sz="2800" dirty="0">
                <a:solidFill>
                  <a:srgbClr val="FF0000"/>
                </a:solidFill>
                <a:latin typeface="+mj-lt"/>
              </a:rPr>
              <a:t>  a na výzvu VU nebo ČIŽP předložit doklady o odvozu odpadních vod za poslední 2roky.</a:t>
            </a:r>
          </a:p>
          <a:p>
            <a:pPr marL="0" indent="0" algn="just">
              <a:buNone/>
            </a:pPr>
            <a:endParaRPr lang="cs-CZ" sz="2800" dirty="0">
              <a:solidFill>
                <a:srgbClr val="FF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sz="2800" b="1" dirty="0">
                <a:solidFill>
                  <a:srgbClr val="FF0000"/>
                </a:solidFill>
                <a:latin typeface="+mj-lt"/>
              </a:rPr>
              <a:t>Odvoz může provádět jen provozovatel ČOV </a:t>
            </a:r>
            <a:r>
              <a:rPr lang="cs-CZ" sz="2800" dirty="0">
                <a:solidFill>
                  <a:srgbClr val="FF0000"/>
                </a:solidFill>
                <a:latin typeface="+mj-lt"/>
              </a:rPr>
              <a:t>nebo osoba oprávněná. Na odvoz musí být vydán doklad majiteli bezodtokové jímky: 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rgbClr val="FF0000"/>
                </a:solidFill>
                <a:latin typeface="+mj-lt"/>
              </a:rPr>
              <a:t>Odběratel, dopravce, místo, datum, množství, ČOV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D622D-8D15-4EEF-8750-B61B2606E95C}" type="datetime1">
              <a:rPr lang="en-US" smtClean="0"/>
              <a:t>10/31/2019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3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3D0A6-7CC7-46DE-BE94-02F37F80B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704850"/>
            <a:ext cx="8915400" cy="779934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sz="4000" b="1" dirty="0"/>
              <a:t>ZÁKON O VODÁCH   č.254/2001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B2DBF-4613-4689-9BEF-65DE704EB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935163"/>
            <a:ext cx="9138220" cy="438943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+mj-lt"/>
              </a:rPr>
              <a:t>Účel zákona:</a:t>
            </a:r>
          </a:p>
          <a:p>
            <a:r>
              <a:rPr lang="cs-CZ" sz="2800" dirty="0">
                <a:latin typeface="+mj-lt"/>
              </a:rPr>
              <a:t>Chránit povrchové a podzemní vody</a:t>
            </a:r>
          </a:p>
          <a:p>
            <a:r>
              <a:rPr lang="cs-CZ" sz="2800" dirty="0">
                <a:latin typeface="+mj-lt"/>
              </a:rPr>
              <a:t>Hospodárné využívání vodních zdrojů</a:t>
            </a:r>
          </a:p>
          <a:p>
            <a:r>
              <a:rPr lang="cs-CZ" sz="2800" dirty="0">
                <a:latin typeface="+mj-lt"/>
              </a:rPr>
              <a:t>Zachování a zlepšení jakosti povrchových a podzemních vod</a:t>
            </a:r>
          </a:p>
          <a:p>
            <a:r>
              <a:rPr lang="cs-CZ" sz="2800" dirty="0">
                <a:latin typeface="+mj-lt"/>
              </a:rPr>
              <a:t>Snižování nepříznivých účinků povodní a sucha</a:t>
            </a:r>
          </a:p>
          <a:p>
            <a:r>
              <a:rPr lang="cs-CZ" sz="2800" dirty="0">
                <a:latin typeface="+mj-lt"/>
              </a:rPr>
              <a:t>Zajistit bezpečnost vodních děl</a:t>
            </a:r>
          </a:p>
          <a:p>
            <a:r>
              <a:rPr lang="cs-CZ" sz="2800" dirty="0">
                <a:latin typeface="+mj-lt"/>
              </a:rPr>
              <a:t>Zajištění zásobování obyvatelstva pitnou vodou</a:t>
            </a:r>
          </a:p>
          <a:p>
            <a:r>
              <a:rPr lang="cs-CZ" sz="2800" dirty="0">
                <a:latin typeface="+mj-lt"/>
              </a:rPr>
              <a:t>Ochrana vodních ekosystémů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EF2922-4A39-4A82-BBEF-D5B68DE8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E893C8-6099-45F9-B733-5E45C19E2308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C72B85-1943-45C5-89E4-6A966FEF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2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668DE-97C6-4F1D-9E22-8F27F0334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Práva k vodám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5F101-63D6-499A-A33B-492844868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b="1" dirty="0">
                <a:latin typeface="+mj-lt"/>
              </a:rPr>
              <a:t>Povrchové  a podzemní vody </a:t>
            </a:r>
          </a:p>
          <a:p>
            <a:r>
              <a:rPr lang="cs-CZ" sz="4000" b="1" dirty="0">
                <a:latin typeface="+mj-lt"/>
              </a:rPr>
              <a:t>nejsou předmětem vlastnictví</a:t>
            </a:r>
          </a:p>
          <a:p>
            <a:r>
              <a:rPr lang="cs-CZ" sz="4000" b="1" dirty="0">
                <a:latin typeface="+mj-lt"/>
              </a:rPr>
              <a:t>nejsou součástí pozemku </a:t>
            </a:r>
          </a:p>
          <a:p>
            <a:r>
              <a:rPr lang="cs-CZ" sz="4000" b="1" dirty="0">
                <a:latin typeface="+mj-lt"/>
              </a:rPr>
              <a:t>nejsou příslušenstvím pozemku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61D7EA-A110-4563-8B76-F8CC4BC08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CB0380-39F6-41FF-8478-5608FC536D33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45957D-8960-4874-BAEE-312A1F6F9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4F4A7-FD05-48E3-80A3-E6D079C7D9E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67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12911</TotalTime>
  <Words>2756</Words>
  <Application>Microsoft Office PowerPoint</Application>
  <PresentationFormat>A4 (210 × 297 mm)</PresentationFormat>
  <Paragraphs>444</Paragraphs>
  <Slides>44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1" baseType="lpstr">
      <vt:lpstr>Arial</vt:lpstr>
      <vt:lpstr>Arial Narrow</vt:lpstr>
      <vt:lpstr>Calibri</vt:lpstr>
      <vt:lpstr>Constantia</vt:lpstr>
      <vt:lpstr>Times New Roman</vt:lpstr>
      <vt:lpstr>Wingdings 2</vt:lpstr>
      <vt:lpstr>Tok</vt:lpstr>
      <vt:lpstr>HOSPODAŘENÍ S VODOU  </vt:lpstr>
      <vt:lpstr>Česká společnost vodohospodářská ČSSI, z.s.</vt:lpstr>
      <vt:lpstr>Česká společnost vodohospodářská ČSSI, z.s.</vt:lpstr>
      <vt:lpstr>Česká společnost vodohospodářská ČSSI, z. s.</vt:lpstr>
      <vt:lpstr>Současná legislativa</vt:lpstr>
      <vt:lpstr> Změna vodního zákona č.254/2001 Sb.</vt:lpstr>
      <vt:lpstr>ODPADNÍ VODY</vt:lpstr>
      <vt:lpstr> ZÁKON O VODÁCH   č.254/2001 Sb.</vt:lpstr>
      <vt:lpstr>Práva k vodám</vt:lpstr>
      <vt:lpstr>Nakládání s vodami</vt:lpstr>
      <vt:lpstr>Nakládání s vodami</vt:lpstr>
      <vt:lpstr>Povolení k nakládání s vodami </vt:lpstr>
      <vt:lpstr>Povolení k nakládání s vodami </vt:lpstr>
      <vt:lpstr>Nakládání s vodami</vt:lpstr>
      <vt:lpstr>VODNÍ DÍLA</vt:lpstr>
      <vt:lpstr> Vodní díla</vt:lpstr>
      <vt:lpstr>Vodní díla</vt:lpstr>
      <vt:lpstr> Ochrana vodních zdrojů  §30</vt:lpstr>
      <vt:lpstr> Ochrana vodních zdrojů </vt:lpstr>
      <vt:lpstr> Ochrana vodních zdrojů </vt:lpstr>
      <vt:lpstr> Ochrana vodních zdrojů </vt:lpstr>
      <vt:lpstr>POPLATKY</vt:lpstr>
      <vt:lpstr>POPLATKY</vt:lpstr>
      <vt:lpstr>POPLATKY</vt:lpstr>
      <vt:lpstr> Zákon o vodovodech a kanalizacích č.274/2001 Sb.</vt:lpstr>
      <vt:lpstr>Vymezení základních pojmů</vt:lpstr>
      <vt:lpstr>Vodovodní přípojky </vt:lpstr>
      <vt:lpstr>§3 Přípojky</vt:lpstr>
      <vt:lpstr>Vyhláška č.268/2009 Sb.  o technických požadavcích na stavby</vt:lpstr>
      <vt:lpstr>Práva a povinnosti vlastníka vodovodu        </vt:lpstr>
      <vt:lpstr>Práva a povinnosti vlastníka vodovodu  </vt:lpstr>
      <vt:lpstr> Evidence vodovodů a kanalizací</vt:lpstr>
      <vt:lpstr>Dohody vlastníků provozně souvisejících vodovodů</vt:lpstr>
      <vt:lpstr>Smlouvy s odběrateli  </vt:lpstr>
      <vt:lpstr>Práva a povinnosti provozovatele</vt:lpstr>
      <vt:lpstr>Povinnosti provozovatele</vt:lpstr>
      <vt:lpstr>§16 Měření dodávané vody</vt:lpstr>
      <vt:lpstr>Vodné </vt:lpstr>
      <vt:lpstr>§ 36 Ochrana  odběratele </vt:lpstr>
      <vt:lpstr>Ochrana odběratele</vt:lpstr>
      <vt:lpstr>Zákon o ochraně veřejného zdraví</vt:lpstr>
      <vt:lpstr>Změna zákona o ochraně veřejného zdraví</vt:lpstr>
      <vt:lpstr>Změna zákona o ochraně veřejného zdraví</vt:lpstr>
      <vt:lpstr> Děkuji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Krhutkova</dc:creator>
  <cp:lastModifiedBy>Miloslava Melounová</cp:lastModifiedBy>
  <cp:revision>587</cp:revision>
  <cp:lastPrinted>2016-10-13T14:32:34Z</cp:lastPrinted>
  <dcterms:created xsi:type="dcterms:W3CDTF">2009-09-10T11:58:06Z</dcterms:created>
  <dcterms:modified xsi:type="dcterms:W3CDTF">2019-10-31T05:43:06Z</dcterms:modified>
</cp:coreProperties>
</file>