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6" r:id="rId2"/>
  </p:sldMasterIdLst>
  <p:notesMasterIdLst>
    <p:notesMasterId r:id="rId12"/>
  </p:notesMasterIdLst>
  <p:handoutMasterIdLst>
    <p:handoutMasterId r:id="rId13"/>
  </p:handoutMasterIdLst>
  <p:sldIdLst>
    <p:sldId id="257" r:id="rId3"/>
    <p:sldId id="289" r:id="rId4"/>
    <p:sldId id="290" r:id="rId5"/>
    <p:sldId id="291" r:id="rId6"/>
    <p:sldId id="292" r:id="rId7"/>
    <p:sldId id="299" r:id="rId8"/>
    <p:sldId id="300" r:id="rId9"/>
    <p:sldId id="302" r:id="rId10"/>
    <p:sldId id="281" r:id="rId11"/>
  </p:sldIdLst>
  <p:sldSz cx="9144000" cy="6858000" type="screen4x3"/>
  <p:notesSz cx="15087600" cy="9601200"/>
  <p:defaultTextStyle>
    <a:defPPr>
      <a:defRPr lang="en-US"/>
    </a:defPPr>
    <a:lvl1pPr marL="0" algn="l" defTabSz="906630" rtl="0" eaLnBrk="1" latinLnBrk="0" hangingPunct="1">
      <a:defRPr sz="1785" kern="1200">
        <a:solidFill>
          <a:schemeClr val="tx1"/>
        </a:solidFill>
        <a:latin typeface="+mn-lt"/>
        <a:ea typeface="+mn-ea"/>
        <a:cs typeface="+mn-cs"/>
      </a:defRPr>
    </a:lvl1pPr>
    <a:lvl2pPr marL="453316" algn="l" defTabSz="906630" rtl="0" eaLnBrk="1" latinLnBrk="0" hangingPunct="1">
      <a:defRPr sz="1785" kern="1200">
        <a:solidFill>
          <a:schemeClr val="tx1"/>
        </a:solidFill>
        <a:latin typeface="+mn-lt"/>
        <a:ea typeface="+mn-ea"/>
        <a:cs typeface="+mn-cs"/>
      </a:defRPr>
    </a:lvl2pPr>
    <a:lvl3pPr marL="906630" algn="l" defTabSz="906630" rtl="0" eaLnBrk="1" latinLnBrk="0" hangingPunct="1">
      <a:defRPr sz="1785" kern="1200">
        <a:solidFill>
          <a:schemeClr val="tx1"/>
        </a:solidFill>
        <a:latin typeface="+mn-lt"/>
        <a:ea typeface="+mn-ea"/>
        <a:cs typeface="+mn-cs"/>
      </a:defRPr>
    </a:lvl3pPr>
    <a:lvl4pPr marL="1359946" algn="l" defTabSz="906630" rtl="0" eaLnBrk="1" latinLnBrk="0" hangingPunct="1">
      <a:defRPr sz="1785" kern="1200">
        <a:solidFill>
          <a:schemeClr val="tx1"/>
        </a:solidFill>
        <a:latin typeface="+mn-lt"/>
        <a:ea typeface="+mn-ea"/>
        <a:cs typeface="+mn-cs"/>
      </a:defRPr>
    </a:lvl4pPr>
    <a:lvl5pPr marL="1813260" algn="l" defTabSz="906630" rtl="0" eaLnBrk="1" latinLnBrk="0" hangingPunct="1">
      <a:defRPr sz="1785" kern="1200">
        <a:solidFill>
          <a:schemeClr val="tx1"/>
        </a:solidFill>
        <a:latin typeface="+mn-lt"/>
        <a:ea typeface="+mn-ea"/>
        <a:cs typeface="+mn-cs"/>
      </a:defRPr>
    </a:lvl5pPr>
    <a:lvl6pPr marL="2266574" algn="l" defTabSz="906630" rtl="0" eaLnBrk="1" latinLnBrk="0" hangingPunct="1">
      <a:defRPr sz="1785" kern="1200">
        <a:solidFill>
          <a:schemeClr val="tx1"/>
        </a:solidFill>
        <a:latin typeface="+mn-lt"/>
        <a:ea typeface="+mn-ea"/>
        <a:cs typeface="+mn-cs"/>
      </a:defRPr>
    </a:lvl6pPr>
    <a:lvl7pPr marL="2719890" algn="l" defTabSz="906630" rtl="0" eaLnBrk="1" latinLnBrk="0" hangingPunct="1">
      <a:defRPr sz="1785" kern="1200">
        <a:solidFill>
          <a:schemeClr val="tx1"/>
        </a:solidFill>
        <a:latin typeface="+mn-lt"/>
        <a:ea typeface="+mn-ea"/>
        <a:cs typeface="+mn-cs"/>
      </a:defRPr>
    </a:lvl7pPr>
    <a:lvl8pPr marL="3173205" algn="l" defTabSz="906630" rtl="0" eaLnBrk="1" latinLnBrk="0" hangingPunct="1">
      <a:defRPr sz="1785" kern="1200">
        <a:solidFill>
          <a:schemeClr val="tx1"/>
        </a:solidFill>
        <a:latin typeface="+mn-lt"/>
        <a:ea typeface="+mn-ea"/>
        <a:cs typeface="+mn-cs"/>
      </a:defRPr>
    </a:lvl8pPr>
    <a:lvl9pPr marL="3626520" algn="l" defTabSz="906630" rtl="0" eaLnBrk="1" latinLnBrk="0" hangingPunct="1">
      <a:defRPr sz="178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73767D"/>
    <a:srgbClr val="0063AC"/>
    <a:srgbClr val="3F9C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66" autoAdjust="0"/>
  </p:normalViewPr>
  <p:slideViewPr>
    <p:cSldViewPr snapToGrid="0">
      <p:cViewPr varScale="1">
        <p:scale>
          <a:sx n="73" d="100"/>
          <a:sy n="73" d="100"/>
        </p:scale>
        <p:origin x="1320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180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538460" cy="4808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8546646" y="0"/>
            <a:ext cx="6538460" cy="4808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00D7E8-BD27-4135-A20D-E7515A038CE0}" type="datetimeFigureOut">
              <a:rPr lang="cs-CZ" smtClean="0"/>
              <a:t>30.10.2019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120332"/>
            <a:ext cx="6538460" cy="4808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8546646" y="9120332"/>
            <a:ext cx="6538460" cy="4808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0A3886-224B-4E8E-956C-8297B419B6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71329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537960" cy="481727"/>
          </a:xfrm>
          <a:prstGeom prst="rect">
            <a:avLst/>
          </a:prstGeom>
        </p:spPr>
        <p:txBody>
          <a:bodyPr vert="horz" lIns="141074" tIns="70537" rIns="141074" bIns="70537" rtlCol="0"/>
          <a:lstStyle>
            <a:lvl1pPr algn="l">
              <a:defRPr sz="1900"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8546150" y="0"/>
            <a:ext cx="6537960" cy="481727"/>
          </a:xfrm>
          <a:prstGeom prst="rect">
            <a:avLst/>
          </a:prstGeom>
        </p:spPr>
        <p:txBody>
          <a:bodyPr vert="horz" lIns="141074" tIns="70537" rIns="141074" bIns="70537" rtlCol="0"/>
          <a:lstStyle>
            <a:lvl1pPr algn="r">
              <a:defRPr sz="1900"/>
            </a:lvl1pPr>
          </a:lstStyle>
          <a:p>
            <a:fld id="{B6A57144-1CBB-4515-B696-16F63A0D6277}" type="datetimeFigureOut">
              <a:rPr lang="en-GB" smtClean="0"/>
              <a:t>30/10/2019</a:t>
            </a:fld>
            <a:endParaRPr lang="en-GB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200150"/>
            <a:ext cx="431800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41074" tIns="70537" rIns="141074" bIns="70537" rtlCol="0" anchor="ctr"/>
          <a:lstStyle/>
          <a:p>
            <a:endParaRPr lang="en-GB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1508760" y="4620577"/>
            <a:ext cx="12070080" cy="3780473"/>
          </a:xfrm>
          <a:prstGeom prst="rect">
            <a:avLst/>
          </a:prstGeom>
        </p:spPr>
        <p:txBody>
          <a:bodyPr vert="horz" lIns="141074" tIns="70537" rIns="141074" bIns="70537" rtlCol="0"/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GB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6537960" cy="481727"/>
          </a:xfrm>
          <a:prstGeom prst="rect">
            <a:avLst/>
          </a:prstGeom>
        </p:spPr>
        <p:txBody>
          <a:bodyPr vert="horz" lIns="141074" tIns="70537" rIns="141074" bIns="70537" rtlCol="0" anchor="b"/>
          <a:lstStyle>
            <a:lvl1pPr algn="l">
              <a:defRPr sz="1900"/>
            </a:lvl1pPr>
          </a:lstStyle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8546150" y="9119475"/>
            <a:ext cx="6537960" cy="481727"/>
          </a:xfrm>
          <a:prstGeom prst="rect">
            <a:avLst/>
          </a:prstGeom>
        </p:spPr>
        <p:txBody>
          <a:bodyPr vert="horz" lIns="141074" tIns="70537" rIns="141074" bIns="70537" rtlCol="0" anchor="b"/>
          <a:lstStyle>
            <a:lvl1pPr algn="r">
              <a:defRPr sz="1900"/>
            </a:lvl1pPr>
          </a:lstStyle>
          <a:p>
            <a:fld id="{F9DA259D-87B2-48A8-8896-0559A1CBD7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460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06630" rtl="0" eaLnBrk="1" latinLnBrk="0" hangingPunct="1">
      <a:defRPr sz="1190" kern="1200">
        <a:solidFill>
          <a:schemeClr val="tx1"/>
        </a:solidFill>
        <a:latin typeface="+mn-lt"/>
        <a:ea typeface="+mn-ea"/>
        <a:cs typeface="+mn-cs"/>
      </a:defRPr>
    </a:lvl1pPr>
    <a:lvl2pPr marL="453316" algn="l" defTabSz="906630" rtl="0" eaLnBrk="1" latinLnBrk="0" hangingPunct="1">
      <a:defRPr sz="1190" kern="1200">
        <a:solidFill>
          <a:schemeClr val="tx1"/>
        </a:solidFill>
        <a:latin typeface="+mn-lt"/>
        <a:ea typeface="+mn-ea"/>
        <a:cs typeface="+mn-cs"/>
      </a:defRPr>
    </a:lvl2pPr>
    <a:lvl3pPr marL="906630" algn="l" defTabSz="906630" rtl="0" eaLnBrk="1" latinLnBrk="0" hangingPunct="1">
      <a:defRPr sz="1190" kern="1200">
        <a:solidFill>
          <a:schemeClr val="tx1"/>
        </a:solidFill>
        <a:latin typeface="+mn-lt"/>
        <a:ea typeface="+mn-ea"/>
        <a:cs typeface="+mn-cs"/>
      </a:defRPr>
    </a:lvl3pPr>
    <a:lvl4pPr marL="1359946" algn="l" defTabSz="906630" rtl="0" eaLnBrk="1" latinLnBrk="0" hangingPunct="1">
      <a:defRPr sz="1190" kern="1200">
        <a:solidFill>
          <a:schemeClr val="tx1"/>
        </a:solidFill>
        <a:latin typeface="+mn-lt"/>
        <a:ea typeface="+mn-ea"/>
        <a:cs typeface="+mn-cs"/>
      </a:defRPr>
    </a:lvl4pPr>
    <a:lvl5pPr marL="1813260" algn="l" defTabSz="906630" rtl="0" eaLnBrk="1" latinLnBrk="0" hangingPunct="1">
      <a:defRPr sz="1190" kern="1200">
        <a:solidFill>
          <a:schemeClr val="tx1"/>
        </a:solidFill>
        <a:latin typeface="+mn-lt"/>
        <a:ea typeface="+mn-ea"/>
        <a:cs typeface="+mn-cs"/>
      </a:defRPr>
    </a:lvl5pPr>
    <a:lvl6pPr marL="2266574" algn="l" defTabSz="906630" rtl="0" eaLnBrk="1" latinLnBrk="0" hangingPunct="1">
      <a:defRPr sz="1190" kern="1200">
        <a:solidFill>
          <a:schemeClr val="tx1"/>
        </a:solidFill>
        <a:latin typeface="+mn-lt"/>
        <a:ea typeface="+mn-ea"/>
        <a:cs typeface="+mn-cs"/>
      </a:defRPr>
    </a:lvl6pPr>
    <a:lvl7pPr marL="2719890" algn="l" defTabSz="906630" rtl="0" eaLnBrk="1" latinLnBrk="0" hangingPunct="1">
      <a:defRPr sz="1190" kern="1200">
        <a:solidFill>
          <a:schemeClr val="tx1"/>
        </a:solidFill>
        <a:latin typeface="+mn-lt"/>
        <a:ea typeface="+mn-ea"/>
        <a:cs typeface="+mn-cs"/>
      </a:defRPr>
    </a:lvl7pPr>
    <a:lvl8pPr marL="3173205" algn="l" defTabSz="906630" rtl="0" eaLnBrk="1" latinLnBrk="0" hangingPunct="1">
      <a:defRPr sz="1190" kern="1200">
        <a:solidFill>
          <a:schemeClr val="tx1"/>
        </a:solidFill>
        <a:latin typeface="+mn-lt"/>
        <a:ea typeface="+mn-ea"/>
        <a:cs typeface="+mn-cs"/>
      </a:defRPr>
    </a:lvl8pPr>
    <a:lvl9pPr marL="3626520" algn="l" defTabSz="906630" rtl="0" eaLnBrk="1" latinLnBrk="0" hangingPunct="1">
      <a:defRPr sz="119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A259D-87B2-48A8-8896-0559A1CBD78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013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111C3-AB20-4E1E-91E0-7B8E58493907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4317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111C3-AB20-4E1E-91E0-7B8E58493907}" type="slidenum">
              <a:rPr lang="cs-CZ" smtClean="0"/>
              <a:pPr>
                <a:defRPr/>
              </a:pPr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4506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111C3-AB20-4E1E-91E0-7B8E58493907}" type="slidenum">
              <a:rPr lang="cs-CZ" smtClean="0"/>
              <a:pPr>
                <a:defRPr/>
              </a:pPr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3066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/>
              <a:t>ÚPLNÝ VÝČET DOKUMENTŮ VIZ VÝZVA</a:t>
            </a:r>
          </a:p>
          <a:p>
            <a:endParaRPr lang="cs-CZ" b="1" dirty="0"/>
          </a:p>
          <a:p>
            <a:r>
              <a:rPr lang="cs-CZ" b="1" dirty="0"/>
              <a:t>Ke smlouvě: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- kopie oprávnění pro vykonávání činnosti technického a autorského dozoru (pouze v případě stavby)</a:t>
            </a:r>
            <a:endParaRPr lang="cs-CZ" b="1" dirty="0"/>
          </a:p>
          <a:p>
            <a:endParaRPr lang="cs-CZ" b="1" dirty="0"/>
          </a:p>
          <a:p>
            <a:r>
              <a:rPr lang="cs-CZ" b="1" dirty="0"/>
              <a:t>Stanoviska dotčených orgánů:</a:t>
            </a:r>
          </a:p>
          <a:p>
            <a:endParaRPr lang="cs-CZ" b="0" dirty="0"/>
          </a:p>
          <a:p>
            <a:r>
              <a:rPr lang="cs-CZ" b="0" dirty="0"/>
              <a:t>-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např.: stavební povolení, stanovisko příslušného vodoprávního úřadu, orgánu ochrany přírody, ČIŽP, aj.), je-li relevantní. V případě projektů, jejichž cílem je vyhledání a realizace nových zdrojů pitné vody (komplexní projekty, jejichž součástí je vyhledání, průzkum, hydrogeologické zkoušky, vystrojení a napojení na rozvodnou síť nebo veřejné odběrné místo) je tato příloha vyžadována až k Žádosti o uvolnění finančních prostředků</a:t>
            </a:r>
            <a:endParaRPr lang="cs-CZ" b="0" dirty="0"/>
          </a:p>
          <a:p>
            <a:endParaRPr lang="cs-CZ" b="1" dirty="0"/>
          </a:p>
          <a:p>
            <a:r>
              <a:rPr lang="cs-CZ" b="1" dirty="0"/>
              <a:t>Navíc k ŽOP:</a:t>
            </a:r>
          </a:p>
          <a:p>
            <a:pPr marL="171450" indent="-171450">
              <a:buFontTx/>
              <a:buChar char="-"/>
            </a:pPr>
            <a:r>
              <a:rPr lang="cs-CZ" dirty="0"/>
              <a:t>účetní doklady + potvrzení o úhradě</a:t>
            </a:r>
          </a:p>
          <a:p>
            <a:pPr marL="171450" indent="-171450">
              <a:buFontTx/>
              <a:buChar char="-"/>
            </a:pPr>
            <a:r>
              <a:rPr lang="cs-CZ" dirty="0"/>
              <a:t>stanoviska dotčených orgánů (pokud nebyly k žádosti)</a:t>
            </a:r>
          </a:p>
          <a:p>
            <a:pPr marL="171450" indent="-171450">
              <a:buFontTx/>
              <a:buChar char="-"/>
            </a:pPr>
            <a:endParaRPr lang="cs-CZ" dirty="0"/>
          </a:p>
          <a:p>
            <a:r>
              <a:rPr lang="cs-CZ" b="1" dirty="0"/>
              <a:t>K ZVA:</a:t>
            </a:r>
          </a:p>
          <a:p>
            <a:pPr marL="171450" indent="-171450">
              <a:buFontTx/>
              <a:buChar char="-"/>
            </a:pPr>
            <a:r>
              <a:rPr lang="cs-CZ" dirty="0"/>
              <a:t>Protokol o předání místa realizace projektu</a:t>
            </a:r>
          </a:p>
          <a:p>
            <a:pPr marL="171450" indent="-171450">
              <a:buFontTx/>
              <a:buChar char="-"/>
            </a:pPr>
            <a:r>
              <a:rPr lang="cs-CZ" dirty="0"/>
              <a:t>Kolaudaci (pouze pokud v režimu SP)</a:t>
            </a:r>
          </a:p>
          <a:p>
            <a:pPr marL="171450" indent="-171450">
              <a:buFontTx/>
              <a:buChar char="-"/>
            </a:pPr>
            <a:r>
              <a:rPr lang="cs-CZ" dirty="0"/>
              <a:t>Soulad s PRVKÚK (pokud nebylo v souladu při podání žádosti)</a:t>
            </a:r>
          </a:p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111C3-AB20-4E1E-91E0-7B8E58493907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4696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A259D-87B2-48A8-8896-0559A1CBD78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996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ul - OPŽP - NPŽP - NZ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657117" y="2969866"/>
            <a:ext cx="5711092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4000">
                <a:solidFill>
                  <a:srgbClr val="3F9C35"/>
                </a:solidFill>
              </a:defRPr>
            </a:lvl1pPr>
          </a:lstStyle>
          <a:p>
            <a:r>
              <a:rPr lang="cs-CZ" dirty="0" smtClean="0"/>
              <a:t>Toto je pouze slepý titulek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662604" y="6317209"/>
            <a:ext cx="1494832" cy="227626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>
              <a:defRPr sz="1479">
                <a:solidFill>
                  <a:schemeClr val="dk2"/>
                </a:solidFill>
              </a:defRPr>
            </a:lvl1pPr>
          </a:lstStyle>
          <a:p>
            <a:fld id="{D5906656-A9BE-4917-BFD7-16C60DDEE872}" type="datetime1">
              <a:rPr lang="nb-NO" smtClean="0"/>
              <a:t>30.10.2019</a:t>
            </a:fld>
            <a:endParaRPr lang="nb-NO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688681" y="5330477"/>
            <a:ext cx="6050589" cy="276999"/>
          </a:xfrm>
        </p:spPr>
        <p:txBody>
          <a:bodyPr wrap="square" anchor="b">
            <a:spAutoFit/>
          </a:bodyPr>
          <a:lstStyle>
            <a:lvl1pPr marL="0" indent="0">
              <a:buNone/>
              <a:defRPr sz="1800" b="1">
                <a:solidFill>
                  <a:schemeClr val="dk2"/>
                </a:solidFill>
              </a:defRPr>
            </a:lvl1pPr>
          </a:lstStyle>
          <a:p>
            <a:pPr lvl="0"/>
            <a:r>
              <a:rPr lang="cs-CZ" dirty="0" smtClean="0"/>
              <a:t>Jméno Příjmení</a:t>
            </a:r>
            <a:endParaRPr lang="en-GB" dirty="0"/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688680" y="5678435"/>
            <a:ext cx="6050589" cy="276999"/>
          </a:xfrm>
        </p:spPr>
        <p:txBody>
          <a:bodyPr wrap="square" anchor="b">
            <a:spAutoFit/>
          </a:bodyPr>
          <a:lstStyle>
            <a:lvl1pPr marL="0" indent="0">
              <a:buNone/>
              <a:defRPr sz="1800" b="0">
                <a:solidFill>
                  <a:schemeClr val="dk2"/>
                </a:solidFill>
              </a:defRPr>
            </a:lvl1pPr>
          </a:lstStyle>
          <a:p>
            <a:pPr lvl="0"/>
            <a:r>
              <a:rPr lang="cs-CZ" dirty="0" smtClean="0"/>
              <a:t>odbor/oddělení, Státní fond životního prostředí ČR</a:t>
            </a:r>
            <a:endParaRPr lang="en-GB" dirty="0"/>
          </a:p>
        </p:txBody>
      </p:sp>
      <p:pic>
        <p:nvPicPr>
          <p:cNvPr id="25" name="Picture 13" descr="SFZP_H_RGB_NEW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21" y="1549881"/>
            <a:ext cx="3272882" cy="89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405" y="2"/>
            <a:ext cx="1222596" cy="6858000"/>
          </a:xfrm>
          <a:prstGeom prst="rect">
            <a:avLst/>
          </a:prstGeom>
        </p:spPr>
      </p:pic>
      <p:sp>
        <p:nvSpPr>
          <p:cNvPr id="11" name="Rectangle 11"/>
          <p:cNvSpPr>
            <a:spLocks noChangeArrowheads="1"/>
          </p:cNvSpPr>
          <p:nvPr userDrawn="1"/>
        </p:nvSpPr>
        <p:spPr bwMode="auto">
          <a:xfrm>
            <a:off x="0" y="2"/>
            <a:ext cx="7868396" cy="1219198"/>
          </a:xfrm>
          <a:prstGeom prst="rect">
            <a:avLst/>
          </a:prstGeom>
          <a:solidFill>
            <a:srgbClr val="3F9C35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cs-CZ" altLang="cs-CZ" sz="1774" smtClean="0"/>
          </a:p>
        </p:txBody>
      </p:sp>
    </p:spTree>
    <p:extLst>
      <p:ext uri="{BB962C8B-B14F-4D97-AF65-F5344CB8AC3E}">
        <p14:creationId xmlns:p14="http://schemas.microsoft.com/office/powerpoint/2010/main" val="184655938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userDrawn="1">
          <p15:clr>
            <a:srgbClr val="FBAE40"/>
          </p15:clr>
        </p15:guide>
        <p15:guide id="2" pos="104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iagram 1"/>
          <p:cNvSpPr>
            <a:spLocks noGrp="1"/>
          </p:cNvSpPr>
          <p:nvPr>
            <p:ph type="chart" sz="quarter" idx="11"/>
          </p:nvPr>
        </p:nvSpPr>
        <p:spPr>
          <a:xfrm>
            <a:off x="2153800" y="1643270"/>
            <a:ext cx="6516545" cy="4497208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cs-CZ" smtClean="0"/>
              <a:t>Kliknutím na ikonu přidáte graf.</a:t>
            </a:r>
            <a:endParaRPr lang="en-GB" dirty="0"/>
          </a:p>
        </p:txBody>
      </p:sp>
      <p:sp>
        <p:nvSpPr>
          <p:cNvPr id="5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471139" y="1643270"/>
            <a:ext cx="1476932" cy="1107996"/>
          </a:xfrm>
        </p:spPr>
        <p:txBody>
          <a:bodyPr wrap="square">
            <a:spAutoFit/>
          </a:bodyPr>
          <a:lstStyle>
            <a:lvl1pPr marL="0" indent="0">
              <a:buNone/>
              <a:defRPr sz="2400" b="1">
                <a:solidFill>
                  <a:srgbClr val="73767D"/>
                </a:solidFill>
              </a:defRPr>
            </a:lvl1pPr>
          </a:lstStyle>
          <a:p>
            <a:pPr lvl="0"/>
            <a:r>
              <a:rPr lang="cs-CZ" dirty="0" smtClean="0"/>
              <a:t>Titulek ke grafu či k tabulce</a:t>
            </a:r>
            <a:endParaRPr lang="en-GB" dirty="0"/>
          </a:p>
        </p:txBody>
      </p:sp>
      <p:sp>
        <p:nvSpPr>
          <p:cNvPr id="7" name="Plassholder for tekst 8"/>
          <p:cNvSpPr>
            <a:spLocks noGrp="1"/>
          </p:cNvSpPr>
          <p:nvPr>
            <p:ph type="body" sz="quarter" idx="12" hasCustomPrompt="1"/>
          </p:nvPr>
        </p:nvSpPr>
        <p:spPr>
          <a:xfrm>
            <a:off x="471139" y="2988365"/>
            <a:ext cx="1476932" cy="830997"/>
          </a:xfrm>
        </p:spPr>
        <p:txBody>
          <a:bodyPr wrap="square">
            <a:sp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 smtClean="0"/>
              <a:t>Popisek ke grafu či k tabulce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2626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abell 1"/>
          <p:cNvSpPr>
            <a:spLocks noGrp="1"/>
          </p:cNvSpPr>
          <p:nvPr>
            <p:ph type="tbl" sz="quarter" idx="12"/>
          </p:nvPr>
        </p:nvSpPr>
        <p:spPr>
          <a:xfrm>
            <a:off x="2153801" y="1656522"/>
            <a:ext cx="6516545" cy="4483956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cs-CZ" smtClean="0"/>
              <a:t>Kliknutím na ikonu přidáte tabulku.</a:t>
            </a:r>
            <a:endParaRPr lang="en-GB" dirty="0"/>
          </a:p>
        </p:txBody>
      </p:sp>
      <p:sp>
        <p:nvSpPr>
          <p:cNvPr id="6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471139" y="1643270"/>
            <a:ext cx="1476932" cy="1107996"/>
          </a:xfrm>
        </p:spPr>
        <p:txBody>
          <a:bodyPr wrap="square">
            <a:spAutoFit/>
          </a:bodyPr>
          <a:lstStyle>
            <a:lvl1pPr marL="0" indent="0">
              <a:buNone/>
              <a:defRPr sz="2400" b="1">
                <a:solidFill>
                  <a:srgbClr val="73767D"/>
                </a:solidFill>
              </a:defRPr>
            </a:lvl1pPr>
          </a:lstStyle>
          <a:p>
            <a:pPr lvl="0"/>
            <a:r>
              <a:rPr lang="cs-CZ" dirty="0" smtClean="0"/>
              <a:t>Titulek ke grafu či k tabulce</a:t>
            </a:r>
            <a:endParaRPr lang="en-GB" dirty="0"/>
          </a:p>
        </p:txBody>
      </p:sp>
      <p:sp>
        <p:nvSpPr>
          <p:cNvPr id="7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471139" y="2988365"/>
            <a:ext cx="1476932" cy="830997"/>
          </a:xfrm>
        </p:spPr>
        <p:txBody>
          <a:bodyPr wrap="square">
            <a:sp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 smtClean="0"/>
              <a:t>Popisek ke grafu či k tabulce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6584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ulek oddílu_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>
            <a:spLocks noGrp="1"/>
          </p:cNvSpPr>
          <p:nvPr>
            <p:ph type="ctrTitle" hasCustomPrompt="1"/>
          </p:nvPr>
        </p:nvSpPr>
        <p:spPr>
          <a:xfrm>
            <a:off x="468313" y="3277643"/>
            <a:ext cx="7977809" cy="615553"/>
          </a:xfrm>
        </p:spPr>
        <p:txBody>
          <a:bodyPr wrap="square" lIns="0" tIns="0" rIns="0" bIns="0" anchor="ctr">
            <a:sp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Toto je pouze slepý mezititulek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580774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9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ulek oddílu_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>
            <a:spLocks noGrp="1"/>
          </p:cNvSpPr>
          <p:nvPr>
            <p:ph type="ctrTitle" hasCustomPrompt="1"/>
          </p:nvPr>
        </p:nvSpPr>
        <p:spPr>
          <a:xfrm>
            <a:off x="468313" y="3277643"/>
            <a:ext cx="7977809" cy="615553"/>
          </a:xfrm>
        </p:spPr>
        <p:txBody>
          <a:bodyPr wrap="square" lIns="0" tIns="0" rIns="0" bIns="0" anchor="ctr">
            <a:sp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Toto je pouze slepý mezititulek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380901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ulek oddílu_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>
            <a:spLocks noGrp="1"/>
          </p:cNvSpPr>
          <p:nvPr>
            <p:ph type="ctrTitle" hasCustomPrompt="1"/>
          </p:nvPr>
        </p:nvSpPr>
        <p:spPr>
          <a:xfrm>
            <a:off x="468313" y="3277643"/>
            <a:ext cx="7977809" cy="615553"/>
          </a:xfrm>
        </p:spPr>
        <p:txBody>
          <a:bodyPr wrap="square" lIns="0" tIns="0" rIns="0" bIns="0" anchor="ctr">
            <a:sp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Toto je pouze slepý mezititulek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709952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ulek oddílu_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>
            <a:spLocks noGrp="1"/>
          </p:cNvSpPr>
          <p:nvPr>
            <p:ph type="ctrTitle" hasCustomPrompt="1"/>
          </p:nvPr>
        </p:nvSpPr>
        <p:spPr>
          <a:xfrm>
            <a:off x="468313" y="3277643"/>
            <a:ext cx="7977809" cy="615553"/>
          </a:xfrm>
        </p:spPr>
        <p:txBody>
          <a:bodyPr wrap="square" lIns="0" tIns="0" rIns="0" bIns="0" anchor="ctr">
            <a:sp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Toto je pouze slepý mezititulek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041131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ulek oddílu_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>
            <a:spLocks noGrp="1"/>
          </p:cNvSpPr>
          <p:nvPr>
            <p:ph type="ctrTitle" hasCustomPrompt="1"/>
          </p:nvPr>
        </p:nvSpPr>
        <p:spPr>
          <a:xfrm>
            <a:off x="468313" y="3277643"/>
            <a:ext cx="7977809" cy="615553"/>
          </a:xfrm>
        </p:spPr>
        <p:txBody>
          <a:bodyPr wrap="square" lIns="0" tIns="0" rIns="0" bIns="0" anchor="ctr">
            <a:sp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Toto je pouze slepý mezititulek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130719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vý oddíl_ZELENÁ_předě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tel 1"/>
          <p:cNvSpPr>
            <a:spLocks noGrp="1"/>
          </p:cNvSpPr>
          <p:nvPr>
            <p:ph type="title" hasCustomPrompt="1"/>
          </p:nvPr>
        </p:nvSpPr>
        <p:spPr>
          <a:xfrm>
            <a:off x="459368" y="2855611"/>
            <a:ext cx="7886700" cy="615553"/>
          </a:xfrm>
        </p:spPr>
        <p:txBody>
          <a:bodyPr anchor="ctr"/>
          <a:lstStyle>
            <a:lvl1pPr>
              <a:defRPr sz="4000" baseline="0">
                <a:solidFill>
                  <a:schemeClr val="lt1"/>
                </a:solidFill>
              </a:defRPr>
            </a:lvl1pPr>
          </a:lstStyle>
          <a:p>
            <a:r>
              <a:rPr lang="cs-CZ" dirty="0" smtClean="0"/>
              <a:t>Kliknutím přidáte titulek</a:t>
            </a:r>
            <a:endParaRPr lang="nb-NO" dirty="0"/>
          </a:p>
        </p:txBody>
      </p:sp>
      <p:pic>
        <p:nvPicPr>
          <p:cNvPr id="19" name="Obrázek 1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" t="28081" b="28937"/>
          <a:stretch/>
        </p:blipFill>
        <p:spPr>
          <a:xfrm>
            <a:off x="410817" y="5791200"/>
            <a:ext cx="2279906" cy="67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04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vý oddíl_MODRÁ 1_předě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tel 1"/>
          <p:cNvSpPr>
            <a:spLocks noGrp="1"/>
          </p:cNvSpPr>
          <p:nvPr>
            <p:ph type="title" hasCustomPrompt="1"/>
          </p:nvPr>
        </p:nvSpPr>
        <p:spPr>
          <a:xfrm>
            <a:off x="459368" y="2855611"/>
            <a:ext cx="7886700" cy="615553"/>
          </a:xfrm>
        </p:spPr>
        <p:txBody>
          <a:bodyPr anchor="ctr"/>
          <a:lstStyle>
            <a:lvl1pPr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Kliknutím přidáte titulek</a:t>
            </a:r>
            <a:endParaRPr lang="nb-NO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" t="28081" b="28937"/>
          <a:stretch/>
        </p:blipFill>
        <p:spPr>
          <a:xfrm>
            <a:off x="410817" y="5791200"/>
            <a:ext cx="2279906" cy="67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27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vý oddíl_MODRÁ 2_předě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59368" y="2855611"/>
            <a:ext cx="7886700" cy="615553"/>
          </a:xfrm>
        </p:spPr>
        <p:txBody>
          <a:bodyPr anchor="ctr"/>
          <a:lstStyle>
            <a:lvl1pPr>
              <a:defRPr sz="4000" baseline="0">
                <a:solidFill>
                  <a:schemeClr val="lt1"/>
                </a:solidFill>
              </a:defRPr>
            </a:lvl1pPr>
          </a:lstStyle>
          <a:p>
            <a:r>
              <a:rPr lang="cs-CZ" dirty="0" smtClean="0"/>
              <a:t>Kliknutím přidáte titulek</a:t>
            </a:r>
            <a:endParaRPr lang="nb-NO" dirty="0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" t="28081" b="28937"/>
          <a:stretch/>
        </p:blipFill>
        <p:spPr>
          <a:xfrm>
            <a:off x="410817" y="5791200"/>
            <a:ext cx="2279906" cy="67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412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ul_OPZ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662604" y="6317209"/>
            <a:ext cx="1494832" cy="227626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>
              <a:defRPr sz="1479">
                <a:solidFill>
                  <a:schemeClr val="dk2"/>
                </a:solidFill>
              </a:defRPr>
            </a:lvl1pPr>
          </a:lstStyle>
          <a:p>
            <a:fld id="{D5906656-A9BE-4917-BFD7-16C60DDEE872}" type="datetime1">
              <a:rPr lang="nb-NO" smtClean="0"/>
              <a:t>30.10.2019</a:t>
            </a:fld>
            <a:endParaRPr lang="nb-NO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688681" y="5330477"/>
            <a:ext cx="6050589" cy="276999"/>
          </a:xfrm>
        </p:spPr>
        <p:txBody>
          <a:bodyPr wrap="square" anchor="b">
            <a:spAutoFit/>
          </a:bodyPr>
          <a:lstStyle>
            <a:lvl1pPr marL="0" indent="0">
              <a:buNone/>
              <a:defRPr sz="1800" b="1">
                <a:solidFill>
                  <a:schemeClr val="dk2"/>
                </a:solidFill>
              </a:defRPr>
            </a:lvl1pPr>
          </a:lstStyle>
          <a:p>
            <a:pPr lvl="0"/>
            <a:r>
              <a:rPr lang="cs-CZ" dirty="0" smtClean="0"/>
              <a:t>Jméno Příjmení</a:t>
            </a:r>
            <a:endParaRPr lang="en-GB" dirty="0"/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688680" y="5678435"/>
            <a:ext cx="6050589" cy="276999"/>
          </a:xfrm>
        </p:spPr>
        <p:txBody>
          <a:bodyPr wrap="square" anchor="b">
            <a:spAutoFit/>
          </a:bodyPr>
          <a:lstStyle>
            <a:lvl1pPr marL="0" indent="0">
              <a:buNone/>
              <a:defRPr sz="1800" b="0">
                <a:solidFill>
                  <a:schemeClr val="dk2"/>
                </a:solidFill>
              </a:defRPr>
            </a:lvl1pPr>
          </a:lstStyle>
          <a:p>
            <a:pPr lvl="0"/>
            <a:r>
              <a:rPr lang="cs-CZ" dirty="0" smtClean="0"/>
              <a:t>odbor/oddělení, Státní fond životního prostředí ČR</a:t>
            </a:r>
            <a:endParaRPr lang="en-GB" dirty="0"/>
          </a:p>
        </p:txBody>
      </p:sp>
      <p:sp>
        <p:nvSpPr>
          <p:cNvPr id="22" name="Rectangle 11"/>
          <p:cNvSpPr>
            <a:spLocks noChangeArrowheads="1"/>
          </p:cNvSpPr>
          <p:nvPr userDrawn="1"/>
        </p:nvSpPr>
        <p:spPr bwMode="auto">
          <a:xfrm>
            <a:off x="0" y="2"/>
            <a:ext cx="7868396" cy="1219198"/>
          </a:xfrm>
          <a:prstGeom prst="rect">
            <a:avLst/>
          </a:prstGeom>
          <a:solidFill>
            <a:srgbClr val="3F9C35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cs-CZ" altLang="cs-CZ" sz="1774" smtClean="0"/>
          </a:p>
        </p:txBody>
      </p:sp>
      <p:pic>
        <p:nvPicPr>
          <p:cNvPr id="25" name="Picture 13" descr="SFZP_H_RGB_NEW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21" y="1549881"/>
            <a:ext cx="3272882" cy="89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404" y="0"/>
            <a:ext cx="1222596" cy="6858000"/>
          </a:xfrm>
          <a:prstGeom prst="rect">
            <a:avLst/>
          </a:prstGeom>
        </p:spPr>
      </p:pic>
      <p:sp>
        <p:nvSpPr>
          <p:cNvPr id="10" name="Tittel 1"/>
          <p:cNvSpPr>
            <a:spLocks noGrp="1"/>
          </p:cNvSpPr>
          <p:nvPr>
            <p:ph type="ctrTitle" hasCustomPrompt="1"/>
          </p:nvPr>
        </p:nvSpPr>
        <p:spPr>
          <a:xfrm>
            <a:off x="1657117" y="2969866"/>
            <a:ext cx="5711092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4000">
                <a:solidFill>
                  <a:srgbClr val="3F9C35"/>
                </a:solidFill>
              </a:defRPr>
            </a:lvl1pPr>
          </a:lstStyle>
          <a:p>
            <a:r>
              <a:rPr lang="cs-CZ" dirty="0" smtClean="0"/>
              <a:t>Toto je pouze slepý titulek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93388004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1043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slední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3" descr="SFZP_H_RGB_NEW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1"/>
          <a:stretch/>
        </p:blipFill>
        <p:spPr bwMode="auto">
          <a:xfrm>
            <a:off x="512376" y="5061704"/>
            <a:ext cx="1091137" cy="89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405" y="2"/>
            <a:ext cx="1222596" cy="6858000"/>
          </a:xfrm>
          <a:prstGeom prst="rect">
            <a:avLst/>
          </a:prstGeom>
        </p:spPr>
      </p:pic>
      <p:sp>
        <p:nvSpPr>
          <p:cNvPr id="10" name="Rectangle 11"/>
          <p:cNvSpPr>
            <a:spLocks noChangeArrowheads="1"/>
          </p:cNvSpPr>
          <p:nvPr userDrawn="1"/>
        </p:nvSpPr>
        <p:spPr bwMode="auto">
          <a:xfrm>
            <a:off x="0" y="2"/>
            <a:ext cx="7868396" cy="1219198"/>
          </a:xfrm>
          <a:prstGeom prst="rect">
            <a:avLst/>
          </a:prstGeom>
          <a:solidFill>
            <a:srgbClr val="3F9C35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cs-CZ" altLang="cs-CZ" sz="1774" smtClean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0" hasCustomPrompt="1"/>
          </p:nvPr>
        </p:nvSpPr>
        <p:spPr>
          <a:xfrm>
            <a:off x="1697038" y="1983424"/>
            <a:ext cx="5406127" cy="615553"/>
          </a:xfrm>
        </p:spPr>
        <p:txBody>
          <a:bodyPr wrap="square" anchor="ctr" anchorCtr="0">
            <a:spAutoFit/>
          </a:bodyPr>
          <a:lstStyle>
            <a:lvl1pPr marL="0" indent="0">
              <a:buNone/>
              <a:defRPr sz="4000" b="1" baseline="0">
                <a:solidFill>
                  <a:srgbClr val="73767D"/>
                </a:solidFill>
              </a:defRPr>
            </a:lvl1pPr>
          </a:lstStyle>
          <a:p>
            <a:pPr lvl="0"/>
            <a:r>
              <a:rPr lang="cs-CZ" dirty="0" smtClean="0"/>
              <a:t>Děkuji za pozornost.</a:t>
            </a:r>
            <a:endParaRPr lang="cs-CZ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688681" y="3363201"/>
            <a:ext cx="6050589" cy="215444"/>
          </a:xfrm>
        </p:spPr>
        <p:txBody>
          <a:bodyPr wrap="square" anchor="b">
            <a:spAutoFit/>
          </a:bodyPr>
          <a:lstStyle>
            <a:lvl1pPr marL="0" indent="0">
              <a:buNone/>
              <a:defRPr sz="1400" b="1">
                <a:solidFill>
                  <a:schemeClr val="dk2"/>
                </a:solidFill>
              </a:defRPr>
            </a:lvl1pPr>
          </a:lstStyle>
          <a:p>
            <a:pPr lvl="0"/>
            <a:r>
              <a:rPr lang="cs-CZ" dirty="0" smtClean="0"/>
              <a:t>Jméno Příjmení</a:t>
            </a:r>
            <a:endParaRPr lang="en-GB" dirty="0"/>
          </a:p>
        </p:txBody>
      </p:sp>
      <p:sp>
        <p:nvSpPr>
          <p:cNvPr id="14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688680" y="3671403"/>
            <a:ext cx="6050589" cy="215444"/>
          </a:xfrm>
        </p:spPr>
        <p:txBody>
          <a:bodyPr wrap="square" anchor="b">
            <a:spAutoFit/>
          </a:bodyPr>
          <a:lstStyle>
            <a:lvl1pPr marL="0" indent="0">
              <a:buNone/>
              <a:defRPr sz="1400" b="0">
                <a:solidFill>
                  <a:schemeClr val="dk2"/>
                </a:solidFill>
              </a:defRPr>
            </a:lvl1pPr>
          </a:lstStyle>
          <a:p>
            <a:pPr lvl="0"/>
            <a:r>
              <a:rPr lang="cs-CZ" dirty="0" smtClean="0"/>
              <a:t>odbor/oddělení, Státní fond životního prostředí ČR</a:t>
            </a:r>
            <a:endParaRPr lang="en-GB" dirty="0"/>
          </a:p>
        </p:txBody>
      </p:sp>
      <p:sp>
        <p:nvSpPr>
          <p:cNvPr id="15" name="TextovéPole 14"/>
          <p:cNvSpPr txBox="1"/>
          <p:nvPr userDrawn="1"/>
        </p:nvSpPr>
        <p:spPr>
          <a:xfrm>
            <a:off x="1688680" y="5062327"/>
            <a:ext cx="5931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cs-CZ" altLang="cs-CZ" sz="1400" b="1" dirty="0" smtClean="0">
                <a:solidFill>
                  <a:schemeClr val="tx1"/>
                </a:solidFill>
                <a:latin typeface="+mj-lt"/>
                <a:cs typeface="Segoe UI" pitchFamily="34" charset="0"/>
              </a:rPr>
              <a:t>Státní fond životního prostředí České republiky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cs-CZ" altLang="cs-CZ" sz="1400" b="0" dirty="0" smtClean="0">
                <a:latin typeface="+mj-lt"/>
                <a:cs typeface="Segoe UI" pitchFamily="34" charset="0"/>
              </a:rPr>
              <a:t>Kaplanova 1931/1, 148 00 Praha 11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cs-CZ" altLang="cs-CZ" sz="1400" b="0" dirty="0" smtClean="0">
                <a:latin typeface="+mj-lt"/>
                <a:cs typeface="Segoe UI" pitchFamily="34" charset="0"/>
              </a:rPr>
              <a:t>korespondenční a kontaktní adresa: Olbrachtova 2006/9, 140 00  Praha 4,</a:t>
            </a:r>
            <a:br>
              <a:rPr lang="cs-CZ" altLang="cs-CZ" sz="1400" b="0" dirty="0" smtClean="0">
                <a:latin typeface="+mj-lt"/>
                <a:cs typeface="Segoe UI" pitchFamily="34" charset="0"/>
              </a:rPr>
            </a:br>
            <a:r>
              <a:rPr lang="cs-CZ" altLang="cs-CZ" sz="1400" b="0" dirty="0" smtClean="0">
                <a:latin typeface="+mj-lt"/>
                <a:cs typeface="Segoe UI" pitchFamily="34" charset="0"/>
              </a:rPr>
              <a:t>tel.: +420 267 994 300</a:t>
            </a:r>
            <a:endParaRPr lang="cs-CZ" altLang="cs-CZ" sz="1400" dirty="0" smtClean="0">
              <a:latin typeface="+mj-lt"/>
              <a:cs typeface="Segoe UI" pitchFamily="34" charset="0"/>
            </a:endParaRPr>
          </a:p>
          <a:p>
            <a:pPr eaLnBrk="1" hangingPunct="1">
              <a:spcBef>
                <a:spcPts val="1200"/>
              </a:spcBef>
              <a:buClrTx/>
              <a:buFontTx/>
              <a:buNone/>
              <a:defRPr/>
            </a:pPr>
            <a:r>
              <a:rPr lang="cs-CZ" altLang="cs-CZ" sz="1600" b="1" kern="1100" dirty="0" smtClean="0">
                <a:solidFill>
                  <a:srgbClr val="0046AD"/>
                </a:solidFill>
                <a:latin typeface="+mj-lt"/>
                <a:cs typeface="Segoe UI" pitchFamily="34" charset="0"/>
              </a:rPr>
              <a:t>www.sfzp.cz</a:t>
            </a:r>
            <a:r>
              <a:rPr lang="cs-CZ" altLang="cs-CZ" sz="1600" b="1" kern="1100" dirty="0" smtClean="0">
                <a:solidFill>
                  <a:srgbClr val="73767D"/>
                </a:solidFill>
                <a:latin typeface="+mj-lt"/>
                <a:cs typeface="Segoe UI" pitchFamily="34" charset="0"/>
              </a:rPr>
              <a:t> • </a:t>
            </a:r>
            <a:r>
              <a:rPr lang="cs-CZ" altLang="cs-CZ" sz="1600" b="1" kern="1100" dirty="0" smtClean="0">
                <a:solidFill>
                  <a:srgbClr val="3F9C35"/>
                </a:solidFill>
                <a:latin typeface="+mj-lt"/>
                <a:cs typeface="Segoe UI" pitchFamily="34" charset="0"/>
              </a:rPr>
              <a:t>zelená linka 800 260 500</a:t>
            </a:r>
            <a:r>
              <a:rPr lang="cs-CZ" altLang="cs-CZ" sz="1600" b="1" kern="1100" dirty="0" smtClean="0">
                <a:solidFill>
                  <a:srgbClr val="73767D"/>
                </a:solidFill>
                <a:latin typeface="+mn-lt"/>
                <a:ea typeface="+mn-ea"/>
                <a:cs typeface="Segoe UI" pitchFamily="34" charset="0"/>
              </a:rPr>
              <a:t> • </a:t>
            </a:r>
            <a:r>
              <a:rPr lang="cs-CZ" altLang="cs-CZ" sz="1600" b="1" kern="1100" dirty="0" smtClean="0">
                <a:solidFill>
                  <a:srgbClr val="0046AD"/>
                </a:solidFill>
                <a:latin typeface="+mj-lt"/>
                <a:cs typeface="Segoe UI" pitchFamily="34" charset="0"/>
              </a:rPr>
              <a:t>dotazy@sfzp.cz</a:t>
            </a:r>
          </a:p>
          <a:p>
            <a:endParaRPr lang="cs-CZ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441054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0" y="4"/>
            <a:ext cx="9144000" cy="1216025"/>
          </a:xfrm>
          <a:prstGeom prst="rect">
            <a:avLst/>
          </a:prstGeom>
          <a:solidFill>
            <a:srgbClr val="3F9C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cs-CZ" altLang="cs-CZ"/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7927977" y="4"/>
            <a:ext cx="1216025" cy="1216025"/>
          </a:xfrm>
          <a:prstGeom prst="rect">
            <a:avLst/>
          </a:prstGeom>
          <a:solidFill>
            <a:srgbClr val="0046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cs-CZ" altLang="cs-CZ"/>
          </a:p>
        </p:txBody>
      </p:sp>
      <p:pic>
        <p:nvPicPr>
          <p:cNvPr id="6" name="Picture 13" descr="SFZP_H_RGB_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4" y="1538288"/>
            <a:ext cx="3743325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11" descr="Mozaika_prezentace_V.jpg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77" y="0"/>
            <a:ext cx="1216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95289" y="188913"/>
            <a:ext cx="7377112" cy="8636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95290" y="2852742"/>
            <a:ext cx="7319984" cy="1800225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rgbClr val="3F9C35"/>
                </a:solidFill>
              </a:defRPr>
            </a:lvl1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395289" y="6245225"/>
            <a:ext cx="2195512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2" y="6245225"/>
            <a:ext cx="2195513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E2D28-A251-4056-877C-0E59595C928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41943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8" y="1600204"/>
            <a:ext cx="8215342" cy="4525963"/>
          </a:xfrm>
        </p:spPr>
        <p:txBody>
          <a:bodyPr/>
          <a:lstStyle>
            <a:lvl1pPr marL="268288" indent="-268288">
              <a:buFont typeface="Arial" panose="020B0604020202020204" pitchFamily="34" charset="0"/>
              <a:buChar char="•"/>
              <a:tabLst/>
              <a:defRPr sz="2600"/>
            </a:lvl1pPr>
            <a:lvl2pPr>
              <a:tabLst/>
              <a:defRPr sz="2400"/>
            </a:lvl2pPr>
            <a:lvl3pPr>
              <a:tabLst/>
              <a:defRPr sz="2200"/>
            </a:lvl3pPr>
            <a:lvl4pPr>
              <a:tabLst/>
              <a:defRPr/>
            </a:lvl4pPr>
            <a:lvl5pPr>
              <a:tabLst/>
              <a:defRPr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16B0E-9D26-4838-B2C2-16AA3C2E065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66282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7A924-21D5-409F-B5B0-B6D85980278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42217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1123B-C811-49FA-A637-893FD61D52A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28965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ulek - podtitulek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472706" y="2311675"/>
            <a:ext cx="8199207" cy="430887"/>
          </a:xfrm>
        </p:spPr>
        <p:txBody>
          <a:bodyPr>
            <a:spAutoFit/>
          </a:bodyPr>
          <a:lstStyle>
            <a:lvl1pPr marL="0" indent="0">
              <a:buNone/>
              <a:defRPr sz="2800" b="1">
                <a:solidFill>
                  <a:srgbClr val="0063AC"/>
                </a:solidFill>
              </a:defRPr>
            </a:lvl1pPr>
          </a:lstStyle>
          <a:p>
            <a:pPr lvl="0"/>
            <a:r>
              <a:rPr lang="cs-CZ" dirty="0"/>
              <a:t>Podtitulek</a:t>
            </a:r>
            <a:endParaRPr lang="en-GB" dirty="0"/>
          </a:p>
        </p:txBody>
      </p:sp>
      <p:sp>
        <p:nvSpPr>
          <p:cNvPr id="6" name="Plassholder for tekst 6"/>
          <p:cNvSpPr>
            <a:spLocks noGrp="1"/>
          </p:cNvSpPr>
          <p:nvPr>
            <p:ph type="body" sz="quarter" idx="11" hasCustomPrompt="1"/>
          </p:nvPr>
        </p:nvSpPr>
        <p:spPr>
          <a:xfrm>
            <a:off x="472739" y="2970889"/>
            <a:ext cx="8199173" cy="3244381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  <a:lvl2pPr marL="450629" indent="0">
              <a:buNone/>
              <a:defRPr b="1">
                <a:solidFill>
                  <a:schemeClr val="bg1"/>
                </a:solidFill>
              </a:defRPr>
            </a:lvl2pPr>
            <a:lvl3pPr marL="901258" indent="0">
              <a:buNone/>
              <a:defRPr b="1">
                <a:solidFill>
                  <a:schemeClr val="bg1"/>
                </a:solidFill>
              </a:defRPr>
            </a:lvl3pPr>
            <a:lvl4pPr marL="1351887" indent="0">
              <a:buNone/>
              <a:defRPr b="1">
                <a:solidFill>
                  <a:schemeClr val="bg1"/>
                </a:solidFill>
              </a:defRPr>
            </a:lvl4pPr>
            <a:lvl5pPr marL="1802516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Kliknutím přidáte text</a:t>
            </a:r>
            <a:endParaRPr lang="nb-NO" dirty="0"/>
          </a:p>
        </p:txBody>
      </p:sp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286802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ulek podtitulek text 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472706" y="2311675"/>
            <a:ext cx="8199207" cy="430887"/>
          </a:xfrm>
        </p:spPr>
        <p:txBody>
          <a:bodyPr>
            <a:spAutoFit/>
          </a:bodyPr>
          <a:lstStyle>
            <a:lvl1pPr marL="0" indent="0">
              <a:buNone/>
              <a:defRPr sz="2800" b="1">
                <a:solidFill>
                  <a:srgbClr val="0063AC"/>
                </a:solidFill>
              </a:defRPr>
            </a:lvl1pPr>
          </a:lstStyle>
          <a:p>
            <a:pPr lvl="0"/>
            <a:r>
              <a:rPr lang="cs-CZ" dirty="0"/>
              <a:t>Podtitulek</a:t>
            </a:r>
            <a:endParaRPr lang="en-GB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472706" y="2947699"/>
            <a:ext cx="8199207" cy="3227814"/>
          </a:xfrm>
        </p:spPr>
        <p:txBody>
          <a:bodyPr/>
          <a:lstStyle>
            <a:lvl1pPr>
              <a:buClr>
                <a:srgbClr val="3F9C35"/>
              </a:buClr>
              <a:defRPr/>
            </a:lvl1pPr>
            <a:lvl2pPr>
              <a:defRPr baseline="0"/>
            </a:lvl2pPr>
            <a:lvl3pPr>
              <a:buClr>
                <a:srgbClr val="3F9C35"/>
              </a:buClr>
              <a:defRPr/>
            </a:lvl3pPr>
            <a:lvl4pPr>
              <a:defRPr/>
            </a:lvl4pPr>
            <a:lvl5pPr>
              <a:buClr>
                <a:srgbClr val="3F9C35"/>
              </a:buClr>
              <a:defRPr/>
            </a:lvl5pPr>
          </a:lstStyle>
          <a:p>
            <a:pPr lvl="0"/>
            <a:r>
              <a:rPr lang="cs-CZ" dirty="0"/>
              <a:t>Kliknutím přidáte text</a:t>
            </a:r>
            <a:endParaRPr lang="nb-NO" dirty="0"/>
          </a:p>
          <a:p>
            <a:pPr lvl="1"/>
            <a:r>
              <a:rPr lang="cs-CZ" dirty="0"/>
              <a:t>Druhá úroveň</a:t>
            </a:r>
            <a:endParaRPr lang="nb-NO" dirty="0"/>
          </a:p>
          <a:p>
            <a:pPr lvl="2"/>
            <a:r>
              <a:rPr lang="cs-CZ" dirty="0"/>
              <a:t>Třetí úroveň</a:t>
            </a:r>
            <a:endParaRPr lang="nb-NO" dirty="0"/>
          </a:p>
          <a:p>
            <a:pPr lvl="3"/>
            <a:r>
              <a:rPr lang="cs-CZ" dirty="0"/>
              <a:t>Čtvrtá úroveň</a:t>
            </a:r>
            <a:endParaRPr lang="nb-NO" dirty="0"/>
          </a:p>
          <a:p>
            <a:pPr lvl="4"/>
            <a:r>
              <a:rPr lang="cs-CZ" dirty="0"/>
              <a:t>Pátá úroveň</a:t>
            </a:r>
            <a:endParaRPr lang="nb-NO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8603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ednořádkový titul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>
            <a:lvl1pPr>
              <a:defRPr sz="2800" b="1" baseline="0">
                <a:solidFill>
                  <a:srgbClr val="007EA6"/>
                </a:solidFill>
              </a:defRPr>
            </a:lvl1pPr>
          </a:lstStyle>
          <a:p>
            <a:r>
              <a:rPr lang="cs-CZ" dirty="0"/>
              <a:t>Slepé záhlaví, velikost písma 28 bodů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57200" y="2348880"/>
            <a:ext cx="8229600" cy="3777283"/>
          </a:xfrm>
        </p:spPr>
        <p:txBody>
          <a:bodyPr/>
          <a:lstStyle>
            <a:lvl1pPr marL="457200" indent="-457200">
              <a:buClr>
                <a:srgbClr val="007EA6"/>
              </a:buClr>
              <a:buFont typeface="Arial" panose="020B0604020202020204" pitchFamily="34" charset="0"/>
              <a:buChar char="•"/>
              <a:defRPr sz="2800" baseline="0"/>
            </a:lvl1pPr>
            <a:lvl2pPr>
              <a:buClr>
                <a:srgbClr val="53B481"/>
              </a:buClr>
              <a:defRPr sz="2400" baseline="0"/>
            </a:lvl2pPr>
            <a:lvl3pPr>
              <a:buClr>
                <a:srgbClr val="007EA6"/>
              </a:buClr>
              <a:defRPr sz="2000" baseline="0"/>
            </a:lvl3pPr>
            <a:lvl4pPr>
              <a:buClr>
                <a:srgbClr val="53B481"/>
              </a:buClr>
              <a:defRPr/>
            </a:lvl4pPr>
            <a:lvl5pPr>
              <a:buClr>
                <a:srgbClr val="007EA6"/>
              </a:buClr>
              <a:defRPr/>
            </a:lvl5pPr>
          </a:lstStyle>
          <a:p>
            <a:pPr lvl="0"/>
            <a:r>
              <a:rPr lang="cs-CZ" dirty="0"/>
              <a:t>První úroveň, nejméně 28 bodů.</a:t>
            </a:r>
          </a:p>
          <a:p>
            <a:pPr lvl="1"/>
            <a:r>
              <a:rPr lang="cs-CZ" dirty="0"/>
              <a:t>Druhá úroveň, nejméně 24 bodů</a:t>
            </a:r>
          </a:p>
          <a:p>
            <a:pPr lvl="2"/>
            <a:r>
              <a:rPr lang="cs-CZ" dirty="0"/>
              <a:t>Třetí úroveň, nejméně 20 bodů</a:t>
            </a:r>
          </a:p>
          <a:p>
            <a:pPr lvl="3"/>
            <a:r>
              <a:rPr lang="cs-CZ" dirty="0"/>
              <a:t>Čtvrtá úroveň, nejméně 20 bodů</a:t>
            </a:r>
          </a:p>
          <a:p>
            <a:pPr lvl="4"/>
            <a:r>
              <a:rPr lang="cs-CZ" dirty="0"/>
              <a:t>Pátá úroveň, nejméně 20 bodů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352F21-F7D3-4298-A5D5-F296FD9D7B10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6" name="Zástupný symbol pro text 15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341438"/>
            <a:ext cx="8219256" cy="7921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 b="1" baseline="0"/>
            </a:lvl1pPr>
            <a:lvl2pPr marL="457200" indent="0">
              <a:buFontTx/>
              <a:buNone/>
              <a:defRPr sz="3200" b="1"/>
            </a:lvl2pPr>
            <a:lvl3pPr marL="914400" indent="0">
              <a:buFontTx/>
              <a:buNone/>
              <a:defRPr sz="3200" b="1"/>
            </a:lvl3pPr>
            <a:lvl4pPr marL="1371600" indent="0">
              <a:buFontTx/>
              <a:buNone/>
              <a:defRPr sz="3200" b="1"/>
            </a:lvl4pPr>
            <a:lvl5pPr marL="1828800" indent="0">
              <a:buFontTx/>
              <a:buNone/>
              <a:defRPr sz="3200" b="1"/>
            </a:lvl5pPr>
          </a:lstStyle>
          <a:p>
            <a:pPr lvl="0"/>
            <a:r>
              <a:rPr lang="cs-CZ" dirty="0"/>
              <a:t>Jednořádkový titulek, 32 bodů</a:t>
            </a:r>
          </a:p>
        </p:txBody>
      </p:sp>
    </p:spTree>
    <p:extLst>
      <p:ext uri="{BB962C8B-B14F-4D97-AF65-F5344CB8AC3E}">
        <p14:creationId xmlns:p14="http://schemas.microsoft.com/office/powerpoint/2010/main" val="19972821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brázek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>
            <a:lvl1pPr>
              <a:defRPr sz="2800" b="1" baseline="0">
                <a:solidFill>
                  <a:srgbClr val="007EA6"/>
                </a:solidFill>
              </a:defRPr>
            </a:lvl1pPr>
          </a:lstStyle>
          <a:p>
            <a:r>
              <a:rPr lang="cs-CZ" dirty="0"/>
              <a:t>Slepé záhlaví, velikost písma 28 bodů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352F21-F7D3-4298-A5D5-F296FD9D7B10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5" name="Zástupný symbol pro obrázek 4"/>
          <p:cNvSpPr>
            <a:spLocks noGrp="1"/>
          </p:cNvSpPr>
          <p:nvPr>
            <p:ph type="pic" sz="quarter" idx="13"/>
          </p:nvPr>
        </p:nvSpPr>
        <p:spPr>
          <a:xfrm>
            <a:off x="467544" y="1412874"/>
            <a:ext cx="5616426" cy="3960341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4" hasCustomPrompt="1"/>
          </p:nvPr>
        </p:nvSpPr>
        <p:spPr>
          <a:xfrm>
            <a:off x="6372225" y="1412875"/>
            <a:ext cx="2303463" cy="93600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b="1" baseline="0"/>
            </a:lvl1pPr>
          </a:lstStyle>
          <a:p>
            <a:pPr lvl="0"/>
            <a:r>
              <a:rPr lang="cs-CZ" dirty="0"/>
              <a:t>Titulek / název fotky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5" hasCustomPrompt="1"/>
          </p:nvPr>
        </p:nvSpPr>
        <p:spPr>
          <a:xfrm>
            <a:off x="6372225" y="2420938"/>
            <a:ext cx="2303463" cy="2952750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cs-CZ" dirty="0"/>
              <a:t>Toto je podrobný popisek fotky, velikost textu by neměla být méně než 20 bodů</a:t>
            </a:r>
          </a:p>
        </p:txBody>
      </p:sp>
    </p:spTree>
    <p:extLst>
      <p:ext uri="{BB962C8B-B14F-4D97-AF65-F5344CB8AC3E}">
        <p14:creationId xmlns:p14="http://schemas.microsoft.com/office/powerpoint/2010/main" val="41069993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vouřádkový titul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>
            <a:lvl1pPr>
              <a:defRPr sz="2800" b="1" baseline="0">
                <a:solidFill>
                  <a:srgbClr val="007EA6"/>
                </a:solidFill>
              </a:defRPr>
            </a:lvl1pPr>
          </a:lstStyle>
          <a:p>
            <a:r>
              <a:rPr lang="cs-CZ" dirty="0"/>
              <a:t>Slepé záhlaví, velikost písma 28 bodů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57200" y="2604045"/>
            <a:ext cx="8229600" cy="3561259"/>
          </a:xfrm>
        </p:spPr>
        <p:txBody>
          <a:bodyPr/>
          <a:lstStyle>
            <a:lvl1pPr marL="457200" indent="-457200">
              <a:buClr>
                <a:srgbClr val="007EA6"/>
              </a:buClr>
              <a:buFont typeface="Arial" panose="020B0604020202020204" pitchFamily="34" charset="0"/>
              <a:buChar char="•"/>
              <a:defRPr sz="2800" baseline="0"/>
            </a:lvl1pPr>
            <a:lvl2pPr>
              <a:buClr>
                <a:srgbClr val="53B481"/>
              </a:buClr>
              <a:defRPr sz="2400" baseline="0"/>
            </a:lvl2pPr>
            <a:lvl3pPr>
              <a:buClr>
                <a:srgbClr val="007EA6"/>
              </a:buClr>
              <a:defRPr sz="2000" baseline="0"/>
            </a:lvl3pPr>
            <a:lvl4pPr>
              <a:buClr>
                <a:srgbClr val="53B481"/>
              </a:buClr>
              <a:defRPr/>
            </a:lvl4pPr>
            <a:lvl5pPr>
              <a:buClr>
                <a:srgbClr val="007EA6"/>
              </a:buClr>
              <a:defRPr/>
            </a:lvl5pPr>
          </a:lstStyle>
          <a:p>
            <a:pPr lvl="0"/>
            <a:r>
              <a:rPr lang="cs-CZ" dirty="0"/>
              <a:t>První úroveň, nejméně 28 bodů.</a:t>
            </a:r>
          </a:p>
          <a:p>
            <a:pPr lvl="1"/>
            <a:r>
              <a:rPr lang="cs-CZ" dirty="0"/>
              <a:t>Druhá úroveň, nejméně 24 bodů</a:t>
            </a:r>
          </a:p>
          <a:p>
            <a:pPr lvl="2"/>
            <a:r>
              <a:rPr lang="cs-CZ" dirty="0"/>
              <a:t>Třetí úroveň, nejméně 20 bodů</a:t>
            </a:r>
          </a:p>
          <a:p>
            <a:pPr lvl="3"/>
            <a:r>
              <a:rPr lang="cs-CZ" dirty="0"/>
              <a:t>Čtvrtá úroveň, nejméně 20 bodů</a:t>
            </a:r>
          </a:p>
          <a:p>
            <a:pPr lvl="4"/>
            <a:r>
              <a:rPr lang="cs-CZ" dirty="0"/>
              <a:t>Pátá úroveň, nejméně 20 bodů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352F21-F7D3-4298-A5D5-F296FD9D7B10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6" name="Zástupný symbol pro text 15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341438"/>
            <a:ext cx="8219256" cy="7921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800" b="1" baseline="0"/>
            </a:lvl1pPr>
            <a:lvl2pPr marL="457200" indent="0">
              <a:buFontTx/>
              <a:buNone/>
              <a:defRPr sz="3200" b="1"/>
            </a:lvl2pPr>
            <a:lvl3pPr marL="914400" indent="0">
              <a:buFontTx/>
              <a:buNone/>
              <a:defRPr sz="3200" b="1"/>
            </a:lvl3pPr>
            <a:lvl4pPr marL="1371600" indent="0">
              <a:buFontTx/>
              <a:buNone/>
              <a:defRPr sz="3200" b="1"/>
            </a:lvl4pPr>
            <a:lvl5pPr marL="1828800" indent="0">
              <a:buFontTx/>
              <a:buNone/>
              <a:defRPr sz="3200" b="1"/>
            </a:lvl5pPr>
          </a:lstStyle>
          <a:p>
            <a:pPr lvl="0"/>
            <a:r>
              <a:rPr lang="cs-CZ" dirty="0"/>
              <a:t>Dvouřádkový titulek, dle délky textu velikost písma minimálně 28 bodů</a:t>
            </a:r>
          </a:p>
        </p:txBody>
      </p:sp>
    </p:spTree>
    <p:extLst>
      <p:ext uri="{BB962C8B-B14F-4D97-AF65-F5344CB8AC3E}">
        <p14:creationId xmlns:p14="http://schemas.microsoft.com/office/powerpoint/2010/main" val="1429196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ul_vo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662604" y="6317209"/>
            <a:ext cx="1494832" cy="227626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>
              <a:defRPr sz="1479">
                <a:solidFill>
                  <a:schemeClr val="dk2"/>
                </a:solidFill>
              </a:defRPr>
            </a:lvl1pPr>
          </a:lstStyle>
          <a:p>
            <a:fld id="{D5906656-A9BE-4917-BFD7-16C60DDEE872}" type="datetime1">
              <a:rPr lang="nb-NO" smtClean="0"/>
              <a:t>30.10.2019</a:t>
            </a:fld>
            <a:endParaRPr lang="nb-NO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688681" y="5330477"/>
            <a:ext cx="6050589" cy="276999"/>
          </a:xfrm>
        </p:spPr>
        <p:txBody>
          <a:bodyPr wrap="square" anchor="b">
            <a:spAutoFit/>
          </a:bodyPr>
          <a:lstStyle>
            <a:lvl1pPr marL="0" indent="0">
              <a:buNone/>
              <a:defRPr sz="1800" b="1">
                <a:solidFill>
                  <a:schemeClr val="dk2"/>
                </a:solidFill>
              </a:defRPr>
            </a:lvl1pPr>
          </a:lstStyle>
          <a:p>
            <a:pPr lvl="0"/>
            <a:r>
              <a:rPr lang="cs-CZ" dirty="0" smtClean="0"/>
              <a:t>Jméno Příjmení</a:t>
            </a:r>
            <a:endParaRPr lang="en-GB" dirty="0"/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688680" y="5678435"/>
            <a:ext cx="6050589" cy="276999"/>
          </a:xfrm>
        </p:spPr>
        <p:txBody>
          <a:bodyPr wrap="square" anchor="b">
            <a:spAutoFit/>
          </a:bodyPr>
          <a:lstStyle>
            <a:lvl1pPr marL="0" indent="0">
              <a:buNone/>
              <a:defRPr sz="1800" b="0">
                <a:solidFill>
                  <a:schemeClr val="dk2"/>
                </a:solidFill>
              </a:defRPr>
            </a:lvl1pPr>
          </a:lstStyle>
          <a:p>
            <a:pPr lvl="0"/>
            <a:r>
              <a:rPr lang="cs-CZ" dirty="0" smtClean="0"/>
              <a:t>odbor/oddělení, Státní fond životního prostředí ČR</a:t>
            </a:r>
            <a:endParaRPr lang="en-GB" dirty="0"/>
          </a:p>
        </p:txBody>
      </p:sp>
      <p:sp>
        <p:nvSpPr>
          <p:cNvPr id="22" name="Rectangle 11"/>
          <p:cNvSpPr>
            <a:spLocks noChangeArrowheads="1"/>
          </p:cNvSpPr>
          <p:nvPr userDrawn="1"/>
        </p:nvSpPr>
        <p:spPr bwMode="auto">
          <a:xfrm>
            <a:off x="0" y="2"/>
            <a:ext cx="7868396" cy="1219198"/>
          </a:xfrm>
          <a:prstGeom prst="rect">
            <a:avLst/>
          </a:prstGeom>
          <a:solidFill>
            <a:srgbClr val="3F9C35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cs-CZ" altLang="cs-CZ" sz="1774" smtClean="0"/>
          </a:p>
        </p:txBody>
      </p:sp>
      <p:pic>
        <p:nvPicPr>
          <p:cNvPr id="25" name="Picture 13" descr="SFZP_H_RGB_NEW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21" y="1549881"/>
            <a:ext cx="3272882" cy="89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373" y="0"/>
            <a:ext cx="1220627" cy="6858000"/>
          </a:xfrm>
          <a:prstGeom prst="rect">
            <a:avLst/>
          </a:prstGeom>
        </p:spPr>
      </p:pic>
      <p:sp>
        <p:nvSpPr>
          <p:cNvPr id="11" name="Tittel 1"/>
          <p:cNvSpPr>
            <a:spLocks noGrp="1"/>
          </p:cNvSpPr>
          <p:nvPr>
            <p:ph type="ctrTitle" hasCustomPrompt="1"/>
          </p:nvPr>
        </p:nvSpPr>
        <p:spPr>
          <a:xfrm>
            <a:off x="1657117" y="2969866"/>
            <a:ext cx="5711092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4000">
                <a:solidFill>
                  <a:srgbClr val="3F9C35"/>
                </a:solidFill>
              </a:defRPr>
            </a:lvl1pPr>
          </a:lstStyle>
          <a:p>
            <a:r>
              <a:rPr lang="cs-CZ" dirty="0" smtClean="0"/>
              <a:t>Toto je pouze slepý titulek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22069892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104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ul_ovzdu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662604" y="6317209"/>
            <a:ext cx="1494832" cy="227626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>
              <a:defRPr sz="1479">
                <a:solidFill>
                  <a:schemeClr val="dk2"/>
                </a:solidFill>
              </a:defRPr>
            </a:lvl1pPr>
          </a:lstStyle>
          <a:p>
            <a:fld id="{D5906656-A9BE-4917-BFD7-16C60DDEE872}" type="datetime1">
              <a:rPr lang="nb-NO" smtClean="0"/>
              <a:t>30.10.2019</a:t>
            </a:fld>
            <a:endParaRPr lang="nb-NO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688681" y="5330477"/>
            <a:ext cx="6050589" cy="276999"/>
          </a:xfrm>
        </p:spPr>
        <p:txBody>
          <a:bodyPr wrap="square" anchor="b">
            <a:spAutoFit/>
          </a:bodyPr>
          <a:lstStyle>
            <a:lvl1pPr marL="0" indent="0">
              <a:buNone/>
              <a:defRPr sz="1800" b="1">
                <a:solidFill>
                  <a:schemeClr val="dk2"/>
                </a:solidFill>
              </a:defRPr>
            </a:lvl1pPr>
          </a:lstStyle>
          <a:p>
            <a:pPr lvl="0"/>
            <a:r>
              <a:rPr lang="cs-CZ" dirty="0" smtClean="0"/>
              <a:t>Jméno Příjmení</a:t>
            </a:r>
            <a:endParaRPr lang="en-GB" dirty="0"/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688680" y="5678435"/>
            <a:ext cx="6050589" cy="276999"/>
          </a:xfrm>
        </p:spPr>
        <p:txBody>
          <a:bodyPr wrap="square" anchor="b">
            <a:spAutoFit/>
          </a:bodyPr>
          <a:lstStyle>
            <a:lvl1pPr marL="0" indent="0">
              <a:buNone/>
              <a:defRPr sz="1800" b="0">
                <a:solidFill>
                  <a:schemeClr val="dk2"/>
                </a:solidFill>
              </a:defRPr>
            </a:lvl1pPr>
          </a:lstStyle>
          <a:p>
            <a:pPr lvl="0"/>
            <a:r>
              <a:rPr lang="cs-CZ" dirty="0" smtClean="0"/>
              <a:t>odbor/oddělení, Státní fond životního prostředí ČR</a:t>
            </a:r>
            <a:endParaRPr lang="en-GB" dirty="0"/>
          </a:p>
        </p:txBody>
      </p:sp>
      <p:sp>
        <p:nvSpPr>
          <p:cNvPr id="22" name="Rectangle 11"/>
          <p:cNvSpPr>
            <a:spLocks noChangeArrowheads="1"/>
          </p:cNvSpPr>
          <p:nvPr userDrawn="1"/>
        </p:nvSpPr>
        <p:spPr bwMode="auto">
          <a:xfrm>
            <a:off x="0" y="2"/>
            <a:ext cx="7868396" cy="1219198"/>
          </a:xfrm>
          <a:prstGeom prst="rect">
            <a:avLst/>
          </a:prstGeom>
          <a:solidFill>
            <a:srgbClr val="3F9C35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cs-CZ" altLang="cs-CZ" sz="1774" smtClean="0"/>
          </a:p>
        </p:txBody>
      </p:sp>
      <p:pic>
        <p:nvPicPr>
          <p:cNvPr id="25" name="Picture 13" descr="SFZP_H_RGB_NEW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21" y="1549881"/>
            <a:ext cx="3272882" cy="89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404" y="0"/>
            <a:ext cx="1222596" cy="6858000"/>
          </a:xfrm>
          <a:prstGeom prst="rect">
            <a:avLst/>
          </a:prstGeom>
        </p:spPr>
      </p:pic>
      <p:sp>
        <p:nvSpPr>
          <p:cNvPr id="10" name="Tittel 1"/>
          <p:cNvSpPr>
            <a:spLocks noGrp="1"/>
          </p:cNvSpPr>
          <p:nvPr>
            <p:ph type="ctrTitle" hasCustomPrompt="1"/>
          </p:nvPr>
        </p:nvSpPr>
        <p:spPr>
          <a:xfrm>
            <a:off x="1657117" y="2969866"/>
            <a:ext cx="5711092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4000">
                <a:solidFill>
                  <a:srgbClr val="3F9C35"/>
                </a:solidFill>
              </a:defRPr>
            </a:lvl1pPr>
          </a:lstStyle>
          <a:p>
            <a:r>
              <a:rPr lang="cs-CZ" dirty="0" smtClean="0"/>
              <a:t>Toto je pouze slepý titulek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84549996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104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ul_odpa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662604" y="6317209"/>
            <a:ext cx="1494832" cy="227626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>
              <a:defRPr sz="1479">
                <a:solidFill>
                  <a:schemeClr val="dk2"/>
                </a:solidFill>
              </a:defRPr>
            </a:lvl1pPr>
          </a:lstStyle>
          <a:p>
            <a:fld id="{D5906656-A9BE-4917-BFD7-16C60DDEE872}" type="datetime1">
              <a:rPr lang="nb-NO" smtClean="0"/>
              <a:t>30.10.2019</a:t>
            </a:fld>
            <a:endParaRPr lang="nb-NO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688681" y="5330477"/>
            <a:ext cx="6050589" cy="276999"/>
          </a:xfrm>
        </p:spPr>
        <p:txBody>
          <a:bodyPr wrap="square" anchor="b">
            <a:spAutoFit/>
          </a:bodyPr>
          <a:lstStyle>
            <a:lvl1pPr marL="0" indent="0">
              <a:buNone/>
              <a:defRPr sz="1800" b="1">
                <a:solidFill>
                  <a:schemeClr val="dk2"/>
                </a:solidFill>
              </a:defRPr>
            </a:lvl1pPr>
          </a:lstStyle>
          <a:p>
            <a:pPr lvl="0"/>
            <a:r>
              <a:rPr lang="cs-CZ" dirty="0" smtClean="0"/>
              <a:t>Jméno Příjmení</a:t>
            </a:r>
            <a:endParaRPr lang="en-GB" dirty="0"/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688680" y="5678435"/>
            <a:ext cx="6050589" cy="276999"/>
          </a:xfrm>
        </p:spPr>
        <p:txBody>
          <a:bodyPr wrap="square" anchor="b">
            <a:spAutoFit/>
          </a:bodyPr>
          <a:lstStyle>
            <a:lvl1pPr marL="0" indent="0">
              <a:buNone/>
              <a:defRPr sz="1800" b="0">
                <a:solidFill>
                  <a:schemeClr val="dk2"/>
                </a:solidFill>
              </a:defRPr>
            </a:lvl1pPr>
          </a:lstStyle>
          <a:p>
            <a:pPr lvl="0"/>
            <a:r>
              <a:rPr lang="cs-CZ" dirty="0" smtClean="0"/>
              <a:t>odbor/oddělení, Státní fond životního prostředí ČR</a:t>
            </a:r>
            <a:endParaRPr lang="en-GB" dirty="0"/>
          </a:p>
        </p:txBody>
      </p:sp>
      <p:sp>
        <p:nvSpPr>
          <p:cNvPr id="22" name="Rectangle 11"/>
          <p:cNvSpPr>
            <a:spLocks noChangeArrowheads="1"/>
          </p:cNvSpPr>
          <p:nvPr userDrawn="1"/>
        </p:nvSpPr>
        <p:spPr bwMode="auto">
          <a:xfrm>
            <a:off x="0" y="2"/>
            <a:ext cx="7868396" cy="1219198"/>
          </a:xfrm>
          <a:prstGeom prst="rect">
            <a:avLst/>
          </a:prstGeom>
          <a:solidFill>
            <a:srgbClr val="3F9C35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cs-CZ" altLang="cs-CZ" sz="1774" smtClean="0"/>
          </a:p>
        </p:txBody>
      </p:sp>
      <p:pic>
        <p:nvPicPr>
          <p:cNvPr id="25" name="Picture 13" descr="SFZP_H_RGB_NEW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21" y="1549881"/>
            <a:ext cx="3272882" cy="89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404" y="0"/>
            <a:ext cx="1222596" cy="6858000"/>
          </a:xfrm>
          <a:prstGeom prst="rect">
            <a:avLst/>
          </a:prstGeom>
        </p:spPr>
      </p:pic>
      <p:sp>
        <p:nvSpPr>
          <p:cNvPr id="10" name="Tittel 1"/>
          <p:cNvSpPr>
            <a:spLocks noGrp="1"/>
          </p:cNvSpPr>
          <p:nvPr>
            <p:ph type="ctrTitle" hasCustomPrompt="1"/>
          </p:nvPr>
        </p:nvSpPr>
        <p:spPr>
          <a:xfrm>
            <a:off x="1657117" y="2969866"/>
            <a:ext cx="5711092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4000">
                <a:solidFill>
                  <a:srgbClr val="3F9C35"/>
                </a:solidFill>
              </a:defRPr>
            </a:lvl1pPr>
          </a:lstStyle>
          <a:p>
            <a:r>
              <a:rPr lang="cs-CZ" dirty="0" smtClean="0"/>
              <a:t>Toto je pouze slepý titulek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08842820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104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ul_priro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662604" y="6317209"/>
            <a:ext cx="1494832" cy="227626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>
              <a:defRPr sz="1479">
                <a:solidFill>
                  <a:schemeClr val="dk2"/>
                </a:solidFill>
              </a:defRPr>
            </a:lvl1pPr>
          </a:lstStyle>
          <a:p>
            <a:fld id="{D5906656-A9BE-4917-BFD7-16C60DDEE872}" type="datetime1">
              <a:rPr lang="nb-NO" smtClean="0"/>
              <a:t>30.10.2019</a:t>
            </a:fld>
            <a:endParaRPr lang="nb-NO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688681" y="5330477"/>
            <a:ext cx="6050589" cy="276999"/>
          </a:xfrm>
        </p:spPr>
        <p:txBody>
          <a:bodyPr wrap="square" anchor="b">
            <a:spAutoFit/>
          </a:bodyPr>
          <a:lstStyle>
            <a:lvl1pPr marL="0" indent="0">
              <a:buNone/>
              <a:defRPr sz="1800" b="1">
                <a:solidFill>
                  <a:schemeClr val="dk2"/>
                </a:solidFill>
              </a:defRPr>
            </a:lvl1pPr>
          </a:lstStyle>
          <a:p>
            <a:pPr lvl="0"/>
            <a:r>
              <a:rPr lang="cs-CZ" dirty="0" smtClean="0"/>
              <a:t>Jméno Příjmení</a:t>
            </a:r>
            <a:endParaRPr lang="en-GB" dirty="0"/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688680" y="5678435"/>
            <a:ext cx="6050589" cy="276999"/>
          </a:xfrm>
        </p:spPr>
        <p:txBody>
          <a:bodyPr wrap="square" anchor="b">
            <a:spAutoFit/>
          </a:bodyPr>
          <a:lstStyle>
            <a:lvl1pPr marL="0" indent="0">
              <a:buNone/>
              <a:defRPr sz="1800" b="0">
                <a:solidFill>
                  <a:schemeClr val="dk2"/>
                </a:solidFill>
              </a:defRPr>
            </a:lvl1pPr>
          </a:lstStyle>
          <a:p>
            <a:pPr lvl="0"/>
            <a:r>
              <a:rPr lang="cs-CZ" dirty="0" smtClean="0"/>
              <a:t>odbor/oddělení, Státní fond životního prostředí ČR</a:t>
            </a:r>
            <a:endParaRPr lang="en-GB" dirty="0"/>
          </a:p>
        </p:txBody>
      </p:sp>
      <p:sp>
        <p:nvSpPr>
          <p:cNvPr id="22" name="Rectangle 11"/>
          <p:cNvSpPr>
            <a:spLocks noChangeArrowheads="1"/>
          </p:cNvSpPr>
          <p:nvPr userDrawn="1"/>
        </p:nvSpPr>
        <p:spPr bwMode="auto">
          <a:xfrm>
            <a:off x="0" y="2"/>
            <a:ext cx="7868396" cy="1219198"/>
          </a:xfrm>
          <a:prstGeom prst="rect">
            <a:avLst/>
          </a:prstGeom>
          <a:solidFill>
            <a:srgbClr val="3F9C35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cs-CZ" altLang="cs-CZ" sz="1774" smtClean="0"/>
          </a:p>
        </p:txBody>
      </p:sp>
      <p:pic>
        <p:nvPicPr>
          <p:cNvPr id="25" name="Picture 13" descr="SFZP_H_RGB_NEW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21" y="1549881"/>
            <a:ext cx="3272882" cy="89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404" y="0"/>
            <a:ext cx="1222596" cy="6858000"/>
          </a:xfrm>
          <a:prstGeom prst="rect">
            <a:avLst/>
          </a:prstGeom>
        </p:spPr>
      </p:pic>
      <p:sp>
        <p:nvSpPr>
          <p:cNvPr id="10" name="Tittel 1"/>
          <p:cNvSpPr>
            <a:spLocks noGrp="1"/>
          </p:cNvSpPr>
          <p:nvPr>
            <p:ph type="ctrTitle" hasCustomPrompt="1"/>
          </p:nvPr>
        </p:nvSpPr>
        <p:spPr>
          <a:xfrm>
            <a:off x="1657117" y="2969866"/>
            <a:ext cx="5711092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4000">
                <a:solidFill>
                  <a:srgbClr val="3F9C35"/>
                </a:solidFill>
              </a:defRPr>
            </a:lvl1pPr>
          </a:lstStyle>
          <a:p>
            <a:r>
              <a:rPr lang="cs-CZ" dirty="0" smtClean="0"/>
              <a:t>Toto je pouze slepý titulek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48550525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104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ul_ener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662604" y="6317209"/>
            <a:ext cx="1494832" cy="227626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>
              <a:defRPr sz="1479">
                <a:solidFill>
                  <a:schemeClr val="dk2"/>
                </a:solidFill>
              </a:defRPr>
            </a:lvl1pPr>
          </a:lstStyle>
          <a:p>
            <a:fld id="{D5906656-A9BE-4917-BFD7-16C60DDEE872}" type="datetime1">
              <a:rPr lang="nb-NO" smtClean="0"/>
              <a:t>30.10.2019</a:t>
            </a:fld>
            <a:endParaRPr lang="nb-NO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688681" y="5330477"/>
            <a:ext cx="6050589" cy="276999"/>
          </a:xfrm>
        </p:spPr>
        <p:txBody>
          <a:bodyPr wrap="square" anchor="b">
            <a:spAutoFit/>
          </a:bodyPr>
          <a:lstStyle>
            <a:lvl1pPr marL="0" indent="0">
              <a:buNone/>
              <a:defRPr sz="1800" b="1">
                <a:solidFill>
                  <a:schemeClr val="dk2"/>
                </a:solidFill>
              </a:defRPr>
            </a:lvl1pPr>
          </a:lstStyle>
          <a:p>
            <a:pPr lvl="0"/>
            <a:r>
              <a:rPr lang="cs-CZ" dirty="0" smtClean="0"/>
              <a:t>Jméno Příjmení</a:t>
            </a:r>
            <a:endParaRPr lang="en-GB" dirty="0"/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688680" y="5678435"/>
            <a:ext cx="6050589" cy="276999"/>
          </a:xfrm>
        </p:spPr>
        <p:txBody>
          <a:bodyPr wrap="square" anchor="b">
            <a:spAutoFit/>
          </a:bodyPr>
          <a:lstStyle>
            <a:lvl1pPr marL="0" indent="0">
              <a:buNone/>
              <a:defRPr sz="1800" b="0">
                <a:solidFill>
                  <a:schemeClr val="dk2"/>
                </a:solidFill>
              </a:defRPr>
            </a:lvl1pPr>
          </a:lstStyle>
          <a:p>
            <a:pPr lvl="0"/>
            <a:r>
              <a:rPr lang="cs-CZ" dirty="0" smtClean="0"/>
              <a:t>odbor/oddělení, Státní fond životního prostředí ČR</a:t>
            </a:r>
            <a:endParaRPr lang="en-GB" dirty="0"/>
          </a:p>
        </p:txBody>
      </p:sp>
      <p:sp>
        <p:nvSpPr>
          <p:cNvPr id="22" name="Rectangle 11"/>
          <p:cNvSpPr>
            <a:spLocks noChangeArrowheads="1"/>
          </p:cNvSpPr>
          <p:nvPr userDrawn="1"/>
        </p:nvSpPr>
        <p:spPr bwMode="auto">
          <a:xfrm>
            <a:off x="0" y="2"/>
            <a:ext cx="7868396" cy="1219198"/>
          </a:xfrm>
          <a:prstGeom prst="rect">
            <a:avLst/>
          </a:prstGeom>
          <a:solidFill>
            <a:srgbClr val="3F9C35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cs-CZ" altLang="cs-CZ" sz="1774" smtClean="0"/>
          </a:p>
        </p:txBody>
      </p:sp>
      <p:pic>
        <p:nvPicPr>
          <p:cNvPr id="25" name="Picture 13" descr="SFZP_H_RGB_NEW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21" y="1549881"/>
            <a:ext cx="3272882" cy="89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404" y="0"/>
            <a:ext cx="1222596" cy="6858000"/>
          </a:xfrm>
          <a:prstGeom prst="rect">
            <a:avLst/>
          </a:prstGeom>
        </p:spPr>
      </p:pic>
      <p:sp>
        <p:nvSpPr>
          <p:cNvPr id="10" name="Tittel 1"/>
          <p:cNvSpPr>
            <a:spLocks noGrp="1"/>
          </p:cNvSpPr>
          <p:nvPr>
            <p:ph type="ctrTitle" hasCustomPrompt="1"/>
          </p:nvPr>
        </p:nvSpPr>
        <p:spPr>
          <a:xfrm>
            <a:off x="1657117" y="2969866"/>
            <a:ext cx="5711092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4000">
                <a:solidFill>
                  <a:srgbClr val="3F9C35"/>
                </a:solidFill>
              </a:defRPr>
            </a:lvl1pPr>
          </a:lstStyle>
          <a:p>
            <a:r>
              <a:rPr lang="cs-CZ" dirty="0" smtClean="0"/>
              <a:t>Toto je pouze slepý titulek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22101811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1043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ek podtitulek text 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472706" y="2311675"/>
            <a:ext cx="8199207" cy="430887"/>
          </a:xfrm>
        </p:spPr>
        <p:txBody>
          <a:bodyPr>
            <a:spAutoFit/>
          </a:bodyPr>
          <a:lstStyle>
            <a:lvl1pPr marL="0" indent="0">
              <a:buNone/>
              <a:defRPr sz="2800" b="1">
                <a:solidFill>
                  <a:srgbClr val="0063AC"/>
                </a:solidFill>
              </a:defRPr>
            </a:lvl1pPr>
          </a:lstStyle>
          <a:p>
            <a:pPr lvl="0"/>
            <a:r>
              <a:rPr lang="cs-CZ" dirty="0" smtClean="0"/>
              <a:t>Podtitulek</a:t>
            </a:r>
            <a:endParaRPr lang="en-GB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472706" y="2947699"/>
            <a:ext cx="8199207" cy="3227814"/>
          </a:xfrm>
        </p:spPr>
        <p:txBody>
          <a:bodyPr/>
          <a:lstStyle>
            <a:lvl1pPr>
              <a:buClr>
                <a:srgbClr val="3F9C35"/>
              </a:buClr>
              <a:defRPr/>
            </a:lvl1pPr>
            <a:lvl2pPr>
              <a:defRPr baseline="0"/>
            </a:lvl2pPr>
            <a:lvl3pPr>
              <a:buClr>
                <a:srgbClr val="3F9C35"/>
              </a:buClr>
              <a:defRPr/>
            </a:lvl3pPr>
            <a:lvl4pPr>
              <a:defRPr/>
            </a:lvl4pPr>
            <a:lvl5pPr>
              <a:buClr>
                <a:srgbClr val="3F9C35"/>
              </a:buClr>
              <a:defRPr/>
            </a:lvl5pPr>
          </a:lstStyle>
          <a:p>
            <a:pPr lvl="0"/>
            <a:r>
              <a:rPr lang="cs-CZ" dirty="0" smtClean="0"/>
              <a:t>Kliknutím přidáte text</a:t>
            </a:r>
            <a:endParaRPr lang="nb-NO" dirty="0" smtClean="0"/>
          </a:p>
          <a:p>
            <a:pPr lvl="1"/>
            <a:r>
              <a:rPr lang="cs-CZ" dirty="0" smtClean="0"/>
              <a:t>Druhá úroveň</a:t>
            </a:r>
            <a:endParaRPr lang="nb-NO" dirty="0" smtClean="0"/>
          </a:p>
          <a:p>
            <a:pPr lvl="2"/>
            <a:r>
              <a:rPr lang="cs-CZ" dirty="0" smtClean="0"/>
              <a:t>Třetí úroveň</a:t>
            </a:r>
            <a:endParaRPr lang="nb-NO" dirty="0" smtClean="0"/>
          </a:p>
          <a:p>
            <a:pPr lvl="3"/>
            <a:r>
              <a:rPr lang="cs-CZ" dirty="0" smtClean="0"/>
              <a:t>Čtvrtá úroveň</a:t>
            </a:r>
            <a:endParaRPr lang="nb-NO" dirty="0" smtClean="0"/>
          </a:p>
          <a:p>
            <a:pPr lvl="4"/>
            <a:r>
              <a:rPr lang="cs-CZ" dirty="0" smtClean="0"/>
              <a:t>Pátá úroveň</a:t>
            </a:r>
            <a:endParaRPr lang="nb-NO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9579462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9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ek - podtitulek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472706" y="2311675"/>
            <a:ext cx="8199207" cy="430887"/>
          </a:xfrm>
        </p:spPr>
        <p:txBody>
          <a:bodyPr>
            <a:spAutoFit/>
          </a:bodyPr>
          <a:lstStyle>
            <a:lvl1pPr marL="0" indent="0">
              <a:buNone/>
              <a:defRPr sz="2800" b="1">
                <a:solidFill>
                  <a:srgbClr val="0063AC"/>
                </a:solidFill>
              </a:defRPr>
            </a:lvl1pPr>
          </a:lstStyle>
          <a:p>
            <a:pPr lvl="0"/>
            <a:r>
              <a:rPr lang="cs-CZ" dirty="0" smtClean="0"/>
              <a:t>Podtitulek</a:t>
            </a:r>
            <a:endParaRPr lang="en-GB" dirty="0"/>
          </a:p>
        </p:txBody>
      </p:sp>
      <p:sp>
        <p:nvSpPr>
          <p:cNvPr id="6" name="Plassholder for tekst 6"/>
          <p:cNvSpPr>
            <a:spLocks noGrp="1"/>
          </p:cNvSpPr>
          <p:nvPr>
            <p:ph type="body" sz="quarter" idx="11" hasCustomPrompt="1"/>
          </p:nvPr>
        </p:nvSpPr>
        <p:spPr>
          <a:xfrm>
            <a:off x="472739" y="2970889"/>
            <a:ext cx="8199173" cy="3244381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  <a:lvl2pPr marL="450629" indent="0">
              <a:buNone/>
              <a:defRPr b="1">
                <a:solidFill>
                  <a:schemeClr val="bg1"/>
                </a:solidFill>
              </a:defRPr>
            </a:lvl2pPr>
            <a:lvl3pPr marL="901258" indent="0">
              <a:buNone/>
              <a:defRPr b="1">
                <a:solidFill>
                  <a:schemeClr val="bg1"/>
                </a:solidFill>
              </a:defRPr>
            </a:lvl3pPr>
            <a:lvl4pPr marL="1351887" indent="0">
              <a:buNone/>
              <a:defRPr b="1">
                <a:solidFill>
                  <a:schemeClr val="bg1"/>
                </a:solidFill>
              </a:defRPr>
            </a:lvl4pPr>
            <a:lvl5pPr marL="1802516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Kliknutím přidáte text</a:t>
            </a:r>
            <a:endParaRPr lang="nb-NO" dirty="0"/>
          </a:p>
        </p:txBody>
      </p:sp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5679738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72707" y="1521763"/>
            <a:ext cx="8199207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cs-CZ" dirty="0" smtClean="0"/>
              <a:t>Toto je slepý titulek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72707" y="2304794"/>
            <a:ext cx="8199207" cy="40297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cs-CZ" dirty="0" smtClean="0"/>
              <a:t>První úroveň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Rectangle 11"/>
          <p:cNvSpPr>
            <a:spLocks noChangeArrowheads="1"/>
          </p:cNvSpPr>
          <p:nvPr userDrawn="1"/>
        </p:nvSpPr>
        <p:spPr bwMode="auto">
          <a:xfrm>
            <a:off x="1" y="2"/>
            <a:ext cx="9144000" cy="1219198"/>
          </a:xfrm>
          <a:prstGeom prst="rect">
            <a:avLst/>
          </a:prstGeom>
          <a:solidFill>
            <a:srgbClr val="3F9C35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cs-CZ" altLang="cs-CZ" sz="1774" smtClean="0"/>
          </a:p>
        </p:txBody>
      </p:sp>
    </p:spTree>
    <p:extLst>
      <p:ext uri="{BB962C8B-B14F-4D97-AF65-F5344CB8AC3E}">
        <p14:creationId xmlns:p14="http://schemas.microsoft.com/office/powerpoint/2010/main" val="381235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50" r:id="rId8"/>
    <p:sldLayoutId id="2147483677" r:id="rId9"/>
    <p:sldLayoutId id="2147483667" r:id="rId10"/>
    <p:sldLayoutId id="2147483661" r:id="rId11"/>
    <p:sldLayoutId id="2147483656" r:id="rId12"/>
    <p:sldLayoutId id="2147483678" r:id="rId13"/>
    <p:sldLayoutId id="2147483679" r:id="rId14"/>
    <p:sldLayoutId id="2147483680" r:id="rId15"/>
    <p:sldLayoutId id="2147483681" r:id="rId16"/>
    <p:sldLayoutId id="2147483651" r:id="rId17"/>
    <p:sldLayoutId id="2147483669" r:id="rId18"/>
    <p:sldLayoutId id="2147483670" r:id="rId19"/>
    <p:sldLayoutId id="2147483682" r:id="rId20"/>
  </p:sldLayoutIdLst>
  <p:hf sldNum="0" hdr="0" ftr="0"/>
  <p:txStyles>
    <p:titleStyle>
      <a:lvl1pPr algn="l" defTabSz="901258" rtl="0" eaLnBrk="1" latinLnBrk="0" hangingPunct="1">
        <a:lnSpc>
          <a:spcPct val="100000"/>
        </a:lnSpc>
        <a:spcBef>
          <a:spcPct val="0"/>
        </a:spcBef>
        <a:buNone/>
        <a:defRPr sz="3600" b="1" kern="1200" baseline="0">
          <a:solidFill>
            <a:srgbClr val="3F9C35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5314" indent="-225314" algn="l" defTabSz="901258" rtl="0" eaLnBrk="1" latinLnBrk="0" hangingPunct="1">
        <a:lnSpc>
          <a:spcPct val="100000"/>
        </a:lnSpc>
        <a:spcBef>
          <a:spcPts val="986"/>
        </a:spcBef>
        <a:buFont typeface="Arial" panose="020B0604020202020204" pitchFamily="34" charset="0"/>
        <a:buChar char="•"/>
        <a:defRPr sz="2400" kern="1200">
          <a:solidFill>
            <a:schemeClr val="dk2"/>
          </a:solidFill>
          <a:latin typeface="+mn-lt"/>
          <a:ea typeface="+mn-ea"/>
          <a:cs typeface="+mn-cs"/>
        </a:defRPr>
      </a:lvl1pPr>
      <a:lvl2pPr marL="675943" indent="-225314" algn="l" defTabSz="901258" rtl="0" eaLnBrk="1" latinLnBrk="0" hangingPunct="1">
        <a:lnSpc>
          <a:spcPct val="100000"/>
        </a:lnSpc>
        <a:spcBef>
          <a:spcPts val="493"/>
        </a:spcBef>
        <a:buFont typeface="Arial" panose="020B0604020202020204" pitchFamily="34" charset="0"/>
        <a:buChar char="•"/>
        <a:defRPr sz="2400" kern="1200" baseline="0">
          <a:solidFill>
            <a:schemeClr val="dk2"/>
          </a:solidFill>
          <a:latin typeface="+mn-lt"/>
          <a:ea typeface="+mn-ea"/>
          <a:cs typeface="+mn-cs"/>
        </a:defRPr>
      </a:lvl2pPr>
      <a:lvl3pPr marL="1126572" indent="-225314" algn="l" defTabSz="901258" rtl="0" eaLnBrk="1" latinLnBrk="0" hangingPunct="1">
        <a:lnSpc>
          <a:spcPct val="100000"/>
        </a:lnSpc>
        <a:spcBef>
          <a:spcPts val="493"/>
        </a:spcBef>
        <a:buFont typeface="Arial" panose="020B0604020202020204" pitchFamily="34" charset="0"/>
        <a:buChar char="•"/>
        <a:defRPr sz="2400" kern="1200" baseline="0">
          <a:solidFill>
            <a:schemeClr val="dk2"/>
          </a:solidFill>
          <a:latin typeface="+mn-lt"/>
          <a:ea typeface="+mn-ea"/>
          <a:cs typeface="+mn-cs"/>
        </a:defRPr>
      </a:lvl3pPr>
      <a:lvl4pPr marL="1577201" indent="-225314" algn="l" defTabSz="901258" rtl="0" eaLnBrk="1" latinLnBrk="0" hangingPunct="1">
        <a:lnSpc>
          <a:spcPct val="100000"/>
        </a:lnSpc>
        <a:spcBef>
          <a:spcPts val="493"/>
        </a:spcBef>
        <a:buFont typeface="Arial" panose="020B0604020202020204" pitchFamily="34" charset="0"/>
        <a:buChar char="•"/>
        <a:defRPr sz="2400" kern="1200">
          <a:solidFill>
            <a:schemeClr val="dk2"/>
          </a:solidFill>
          <a:latin typeface="+mn-lt"/>
          <a:ea typeface="+mn-ea"/>
          <a:cs typeface="+mn-cs"/>
        </a:defRPr>
      </a:lvl4pPr>
      <a:lvl5pPr marL="2027830" indent="-225314" algn="l" defTabSz="901258" rtl="0" eaLnBrk="1" latinLnBrk="0" hangingPunct="1">
        <a:lnSpc>
          <a:spcPct val="100000"/>
        </a:lnSpc>
        <a:spcBef>
          <a:spcPts val="493"/>
        </a:spcBef>
        <a:buFont typeface="Arial" panose="020B0604020202020204" pitchFamily="34" charset="0"/>
        <a:buChar char="•"/>
        <a:defRPr sz="2400" kern="1200">
          <a:solidFill>
            <a:schemeClr val="dk2"/>
          </a:solidFill>
          <a:latin typeface="+mn-lt"/>
          <a:ea typeface="+mn-ea"/>
          <a:cs typeface="+mn-cs"/>
        </a:defRPr>
      </a:lvl5pPr>
      <a:lvl6pPr marL="2478459" indent="-225314" algn="l" defTabSz="901258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4" kern="1200">
          <a:solidFill>
            <a:schemeClr val="tx1"/>
          </a:solidFill>
          <a:latin typeface="+mn-lt"/>
          <a:ea typeface="+mn-ea"/>
          <a:cs typeface="+mn-cs"/>
        </a:defRPr>
      </a:lvl6pPr>
      <a:lvl7pPr marL="2929087" indent="-225314" algn="l" defTabSz="901258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4" kern="1200">
          <a:solidFill>
            <a:schemeClr val="tx1"/>
          </a:solidFill>
          <a:latin typeface="+mn-lt"/>
          <a:ea typeface="+mn-ea"/>
          <a:cs typeface="+mn-cs"/>
        </a:defRPr>
      </a:lvl7pPr>
      <a:lvl8pPr marL="3379716" indent="-225314" algn="l" defTabSz="901258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4" kern="1200">
          <a:solidFill>
            <a:schemeClr val="tx1"/>
          </a:solidFill>
          <a:latin typeface="+mn-lt"/>
          <a:ea typeface="+mn-ea"/>
          <a:cs typeface="+mn-cs"/>
        </a:defRPr>
      </a:lvl8pPr>
      <a:lvl9pPr marL="3830346" indent="-225314" algn="l" defTabSz="901258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1258" rtl="0" eaLnBrk="1" latinLnBrk="0" hangingPunct="1">
        <a:defRPr sz="1774" kern="1200">
          <a:solidFill>
            <a:schemeClr val="tx1"/>
          </a:solidFill>
          <a:latin typeface="+mn-lt"/>
          <a:ea typeface="+mn-ea"/>
          <a:cs typeface="+mn-cs"/>
        </a:defRPr>
      </a:lvl1pPr>
      <a:lvl2pPr marL="450629" algn="l" defTabSz="901258" rtl="0" eaLnBrk="1" latinLnBrk="0" hangingPunct="1">
        <a:defRPr sz="1774" kern="1200">
          <a:solidFill>
            <a:schemeClr val="tx1"/>
          </a:solidFill>
          <a:latin typeface="+mn-lt"/>
          <a:ea typeface="+mn-ea"/>
          <a:cs typeface="+mn-cs"/>
        </a:defRPr>
      </a:lvl2pPr>
      <a:lvl3pPr marL="901258" algn="l" defTabSz="901258" rtl="0" eaLnBrk="1" latinLnBrk="0" hangingPunct="1">
        <a:defRPr sz="1774" kern="1200">
          <a:solidFill>
            <a:schemeClr val="tx1"/>
          </a:solidFill>
          <a:latin typeface="+mn-lt"/>
          <a:ea typeface="+mn-ea"/>
          <a:cs typeface="+mn-cs"/>
        </a:defRPr>
      </a:lvl3pPr>
      <a:lvl4pPr marL="1351887" algn="l" defTabSz="901258" rtl="0" eaLnBrk="1" latinLnBrk="0" hangingPunct="1">
        <a:defRPr sz="1774" kern="1200">
          <a:solidFill>
            <a:schemeClr val="tx1"/>
          </a:solidFill>
          <a:latin typeface="+mn-lt"/>
          <a:ea typeface="+mn-ea"/>
          <a:cs typeface="+mn-cs"/>
        </a:defRPr>
      </a:lvl4pPr>
      <a:lvl5pPr marL="1802515" algn="l" defTabSz="901258" rtl="0" eaLnBrk="1" latinLnBrk="0" hangingPunct="1">
        <a:defRPr sz="1774" kern="1200">
          <a:solidFill>
            <a:schemeClr val="tx1"/>
          </a:solidFill>
          <a:latin typeface="+mn-lt"/>
          <a:ea typeface="+mn-ea"/>
          <a:cs typeface="+mn-cs"/>
        </a:defRPr>
      </a:lvl5pPr>
      <a:lvl6pPr marL="2253144" algn="l" defTabSz="901258" rtl="0" eaLnBrk="1" latinLnBrk="0" hangingPunct="1">
        <a:defRPr sz="1774" kern="1200">
          <a:solidFill>
            <a:schemeClr val="tx1"/>
          </a:solidFill>
          <a:latin typeface="+mn-lt"/>
          <a:ea typeface="+mn-ea"/>
          <a:cs typeface="+mn-cs"/>
        </a:defRPr>
      </a:lvl6pPr>
      <a:lvl7pPr marL="2703773" algn="l" defTabSz="901258" rtl="0" eaLnBrk="1" latinLnBrk="0" hangingPunct="1">
        <a:defRPr sz="1774" kern="1200">
          <a:solidFill>
            <a:schemeClr val="tx1"/>
          </a:solidFill>
          <a:latin typeface="+mn-lt"/>
          <a:ea typeface="+mn-ea"/>
          <a:cs typeface="+mn-cs"/>
        </a:defRPr>
      </a:lvl7pPr>
      <a:lvl8pPr marL="3154402" algn="l" defTabSz="901258" rtl="0" eaLnBrk="1" latinLnBrk="0" hangingPunct="1">
        <a:defRPr sz="1774" kern="1200">
          <a:solidFill>
            <a:schemeClr val="tx1"/>
          </a:solidFill>
          <a:latin typeface="+mn-lt"/>
          <a:ea typeface="+mn-ea"/>
          <a:cs typeface="+mn-cs"/>
        </a:defRPr>
      </a:lvl8pPr>
      <a:lvl9pPr marL="3605031" algn="l" defTabSz="901258" rtl="0" eaLnBrk="1" latinLnBrk="0" hangingPunct="1">
        <a:defRPr sz="177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ChangeArrowheads="1"/>
          </p:cNvSpPr>
          <p:nvPr/>
        </p:nvSpPr>
        <p:spPr bwMode="auto">
          <a:xfrm>
            <a:off x="0" y="4"/>
            <a:ext cx="9144000" cy="1216025"/>
          </a:xfrm>
          <a:prstGeom prst="rect">
            <a:avLst/>
          </a:prstGeom>
          <a:solidFill>
            <a:srgbClr val="3F9C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cs-CZ" altLang="cs-CZ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5" y="274642"/>
            <a:ext cx="7272337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 předlohy nadpisů.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8627" y="1600204"/>
            <a:ext cx="82153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styly předlohy textu.</a:t>
            </a:r>
          </a:p>
          <a:p>
            <a:pPr lvl="1"/>
            <a:r>
              <a:rPr lang="cs-CZ" altLang="cs-CZ" dirty="0"/>
              <a:t>Druhá úroveň</a:t>
            </a:r>
          </a:p>
          <a:p>
            <a:pPr lvl="2"/>
            <a:r>
              <a:rPr lang="cs-CZ" altLang="cs-CZ" dirty="0"/>
              <a:t>Třetí úroveň</a:t>
            </a:r>
          </a:p>
          <a:p>
            <a:pPr lvl="3"/>
            <a:r>
              <a:rPr lang="cs-CZ" altLang="cs-CZ" dirty="0"/>
              <a:t>Čtvrtá úroveň</a:t>
            </a:r>
          </a:p>
          <a:p>
            <a:pPr lvl="4"/>
            <a:r>
              <a:rPr lang="cs-CZ" altLang="cs-CZ" dirty="0"/>
              <a:t>Pátá úroveň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73767D"/>
                </a:solidFill>
              </a:defRPr>
            </a:lvl1pPr>
          </a:lstStyle>
          <a:p>
            <a:pPr>
              <a:defRPr/>
            </a:pPr>
            <a:fld id="{E7AB3406-A467-4A43-BC1A-C083068DA5F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2277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 Unicode MS" pitchFamily="3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 Unicode MS" pitchFamily="3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 Unicode MS" pitchFamily="3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 Unicode MS" pitchFamily="3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 Unicode MS" pitchFamily="3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 Unicode MS" pitchFamily="3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 Unicode MS" pitchFamily="3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 Unicode MS" pitchFamily="34" charset="-128"/>
        </a:defRPr>
      </a:lvl9pPr>
    </p:titleStyle>
    <p:bodyStyle>
      <a:lvl1pPr marL="268288" indent="-268288" algn="l" rtl="0" eaLnBrk="1" fontAlgn="base" hangingPunct="1">
        <a:spcBef>
          <a:spcPct val="20000"/>
        </a:spcBef>
        <a:spcAft>
          <a:spcPct val="0"/>
        </a:spcAft>
        <a:buClr>
          <a:srgbClr val="3F9C35"/>
        </a:buClr>
        <a:buFont typeface="Arial" panose="020B0604020202020204" pitchFamily="34" charset="0"/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82550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JohnSans Text Pro" pitchFamily="50" charset="-18"/>
        <a:buChar char="−"/>
        <a:defRPr sz="2800">
          <a:solidFill>
            <a:schemeClr val="tx1"/>
          </a:solidFill>
          <a:latin typeface="+mn-lt"/>
        </a:defRPr>
      </a:lvl2pPr>
      <a:lvl3pPr marL="1233488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JohnSans Text Pro" pitchFamily="50" charset="-18"/>
        <a:buChar char="−"/>
        <a:defRPr sz="2400">
          <a:solidFill>
            <a:schemeClr val="tx1"/>
          </a:solidFill>
          <a:latin typeface="+mn-lt"/>
        </a:defRPr>
      </a:lvl3pPr>
      <a:lvl4pPr marL="1641475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JohnSans Text Pro" pitchFamily="50" charset="-18"/>
        <a:buChar char="−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JohnSans Text Pro" pitchFamily="50" charset="-18"/>
        <a:buChar char="−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JohnSans Text Pro" pitchFamily="50" charset="-18"/>
        <a:buChar char="−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JohnSans Text Pro" pitchFamily="50" charset="-18"/>
        <a:buChar char="−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JohnSans Text Pro" pitchFamily="50" charset="-18"/>
        <a:buChar char="−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JohnSans Text Pro" pitchFamily="50" charset="-18"/>
        <a:buChar char="−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adpis 18"/>
          <p:cNvSpPr>
            <a:spLocks noGrp="1"/>
          </p:cNvSpPr>
          <p:nvPr>
            <p:ph type="ctrTitle"/>
          </p:nvPr>
        </p:nvSpPr>
        <p:spPr>
          <a:xfrm>
            <a:off x="509451" y="2743842"/>
            <a:ext cx="6858758" cy="984885"/>
          </a:xfrm>
        </p:spPr>
        <p:txBody>
          <a:bodyPr/>
          <a:lstStyle/>
          <a:p>
            <a:r>
              <a:rPr lang="cs-CZ" altLang="cs-CZ" sz="3200" b="0" dirty="0" smtClean="0"/>
              <a:t>PODPORA OBCÍ V BOJI SE SUCHEM </a:t>
            </a:r>
            <a:br>
              <a:rPr lang="cs-CZ" altLang="cs-CZ" sz="3200" b="0" dirty="0" smtClean="0"/>
            </a:br>
            <a:r>
              <a:rPr lang="cs-CZ" altLang="cs-CZ" sz="3200" b="0" dirty="0" smtClean="0"/>
              <a:t>A NEDOSTATKEM VODY </a:t>
            </a:r>
            <a:endParaRPr lang="cs-CZ" altLang="cs-CZ" sz="3200" b="0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E813992-ACFB-43CB-A367-900D5B75F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830" y="4140768"/>
            <a:ext cx="6022677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F9C35"/>
              </a:buClr>
              <a:buFont typeface="Wingdings" pitchFamily="2" charset="2"/>
              <a:buNone/>
              <a:defRPr sz="2800" b="1">
                <a:solidFill>
                  <a:srgbClr val="3F9C35"/>
                </a:solidFill>
                <a:latin typeface="+mn-lt"/>
                <a:ea typeface="+mn-ea"/>
                <a:cs typeface="+mn-cs"/>
              </a:defRPr>
            </a:lvl1pPr>
            <a:lvl2pPr marL="82550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2334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400">
                <a:solidFill>
                  <a:schemeClr val="tx1"/>
                </a:solidFill>
                <a:latin typeface="+mn-lt"/>
              </a:defRPr>
            </a:lvl3pPr>
            <a:lvl4pPr marL="16414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cs-CZ" altLang="cs-CZ" sz="2000" kern="0" cap="all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445830" y="5633897"/>
            <a:ext cx="403241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3F9C35"/>
              </a:buClr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JohnSans Text Pro" pitchFamily="50" charset="-18"/>
              <a:buChar char="−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JohnSans Text Pro" pitchFamily="50" charset="-18"/>
              <a:buChar char="−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1600" dirty="0">
                <a:latin typeface="Segoe UI" pitchFamily="34" charset="0"/>
                <a:cs typeface="Segoe UI" pitchFamily="34" charset="0"/>
              </a:rPr>
              <a:t>Ing. </a:t>
            </a:r>
            <a:r>
              <a:rPr lang="cs-CZ" altLang="cs-CZ" sz="1600" dirty="0" smtClean="0">
                <a:latin typeface="Segoe UI" pitchFamily="34" charset="0"/>
                <a:cs typeface="Segoe UI" pitchFamily="34" charset="0"/>
              </a:rPr>
              <a:t>Romana </a:t>
            </a:r>
            <a:r>
              <a:rPr lang="cs-CZ" altLang="cs-CZ" sz="1600" dirty="0" err="1" smtClean="0">
                <a:latin typeface="Segoe UI" pitchFamily="34" charset="0"/>
                <a:cs typeface="Segoe UI" pitchFamily="34" charset="0"/>
              </a:rPr>
              <a:t>Rajnyšová</a:t>
            </a:r>
            <a:endParaRPr lang="en-GB" altLang="cs-CZ" sz="1600" dirty="0">
              <a:latin typeface="Segoe UI" pitchFamily="34" charset="0"/>
              <a:cs typeface="Segoe UI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1400" b="0" dirty="0" smtClean="0">
                <a:latin typeface="Segoe UI" pitchFamily="34" charset="0"/>
                <a:cs typeface="Segoe UI" pitchFamily="34" charset="0"/>
              </a:rPr>
              <a:t>odbor Realizace </a:t>
            </a:r>
            <a:r>
              <a:rPr lang="cs-CZ" altLang="cs-CZ" sz="1400" b="0" dirty="0">
                <a:latin typeface="Segoe UI" pitchFamily="34" charset="0"/>
                <a:cs typeface="Segoe UI" pitchFamily="34" charset="0"/>
              </a:rPr>
              <a:t>národních programů</a:t>
            </a:r>
            <a:r>
              <a:rPr lang="en-GB" altLang="cs-CZ" sz="1400" b="0" dirty="0">
                <a:latin typeface="Segoe UI" pitchFamily="34" charset="0"/>
                <a:cs typeface="Segoe UI" pitchFamily="34" charset="0"/>
              </a:rPr>
              <a:t/>
            </a:r>
            <a:br>
              <a:rPr lang="en-GB" altLang="cs-CZ" sz="1400" b="0" dirty="0">
                <a:latin typeface="Segoe UI" pitchFamily="34" charset="0"/>
                <a:cs typeface="Segoe UI" pitchFamily="34" charset="0"/>
              </a:rPr>
            </a:br>
            <a:r>
              <a:rPr lang="cs-CZ" altLang="cs-CZ" sz="1400" b="0" dirty="0">
                <a:latin typeface="Segoe UI" pitchFamily="34" charset="0"/>
                <a:cs typeface="Segoe UI" pitchFamily="34" charset="0"/>
              </a:rPr>
              <a:t>Státní fond životního prostředí České republiky</a:t>
            </a:r>
            <a:endParaRPr lang="en-GB" altLang="cs-CZ" sz="1400" b="0" dirty="0"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65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9">
            <a:extLst>
              <a:ext uri="{FF2B5EF4-FFF2-40B4-BE49-F238E27FC236}">
                <a16:creationId xmlns:a16="http://schemas.microsoft.com/office/drawing/2014/main" id="{9F90722A-F1E5-4FC3-8A79-A9BD5AA07DB6}"/>
              </a:ext>
            </a:extLst>
          </p:cNvPr>
          <p:cNvSpPr txBox="1">
            <a:spLocks/>
          </p:cNvSpPr>
          <p:nvPr/>
        </p:nvSpPr>
        <p:spPr bwMode="auto">
          <a:xfrm>
            <a:off x="479543" y="1820487"/>
            <a:ext cx="8199173" cy="492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F9C35"/>
              </a:buClr>
              <a:buFont typeface="Arial" panose="020B0604020202020204" pitchFamily="34" charset="0"/>
              <a:buNone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629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None/>
              <a:defRPr sz="2800" b="1">
                <a:solidFill>
                  <a:schemeClr val="bg1"/>
                </a:solidFill>
                <a:latin typeface="+mn-lt"/>
              </a:defRPr>
            </a:lvl2pPr>
            <a:lvl3pPr marL="901258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None/>
              <a:defRPr sz="2400" b="1">
                <a:solidFill>
                  <a:schemeClr val="bg1"/>
                </a:solidFill>
                <a:latin typeface="+mn-lt"/>
              </a:defRPr>
            </a:lvl3pPr>
            <a:lvl4pPr marL="1351887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None/>
              <a:defRPr sz="2000" b="1">
                <a:solidFill>
                  <a:schemeClr val="bg1"/>
                </a:solidFill>
                <a:latin typeface="+mn-lt"/>
              </a:defRPr>
            </a:lvl4pPr>
            <a:lvl5pPr marL="1802516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None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200"/>
              </a:spcBef>
              <a:spcAft>
                <a:spcPts val="0"/>
              </a:spcAft>
              <a:defRPr/>
            </a:pPr>
            <a:r>
              <a:rPr lang="cs-CZ" sz="2000" b="1" kern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Příjem žádostí: </a:t>
            </a:r>
            <a:r>
              <a:rPr lang="cs-CZ" sz="2000" kern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5/2018 – 12/2020</a:t>
            </a:r>
          </a:p>
          <a:p>
            <a:pPr>
              <a:spcBef>
                <a:spcPts val="1200"/>
              </a:spcBef>
              <a:spcAft>
                <a:spcPts val="0"/>
              </a:spcAft>
              <a:defRPr/>
            </a:pPr>
            <a:r>
              <a:rPr lang="cs-CZ" sz="2000" b="1" kern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Alokace: </a:t>
            </a:r>
            <a:r>
              <a:rPr lang="cs-CZ" sz="2000" kern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600 mil. </a:t>
            </a:r>
            <a:r>
              <a:rPr lang="cs-CZ" sz="2000" kern="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Kč</a:t>
            </a:r>
            <a:endParaRPr lang="cs-CZ" sz="2000" b="1" kern="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  <a:defRPr/>
            </a:pPr>
            <a:r>
              <a:rPr lang="cs-CZ" sz="2000" b="1" kern="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Dokončení </a:t>
            </a:r>
            <a:r>
              <a:rPr lang="cs-CZ" sz="2000" b="1" kern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projektů:</a:t>
            </a:r>
            <a:r>
              <a:rPr lang="cs-CZ" sz="2000" kern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nejpozději do 12/2023</a:t>
            </a:r>
          </a:p>
          <a:p>
            <a:pPr>
              <a:spcBef>
                <a:spcPts val="1200"/>
              </a:spcBef>
              <a:spcAft>
                <a:spcPts val="0"/>
              </a:spcAft>
              <a:defRPr/>
            </a:pPr>
            <a:r>
              <a:rPr lang="cs-CZ" sz="2000" b="1" kern="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Žadatelé</a:t>
            </a:r>
            <a:r>
              <a:rPr lang="cs-CZ" sz="2000" b="1" kern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cs-CZ" sz="2000" kern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obce, příspěvkové organizace ÚSC, svazky obcí a obchodní společnosti vlastněné z více jak 50 % obcemi</a:t>
            </a:r>
          </a:p>
          <a:p>
            <a:pPr>
              <a:spcBef>
                <a:spcPts val="1200"/>
              </a:spcBef>
              <a:spcAft>
                <a:spcPts val="0"/>
              </a:spcAft>
              <a:defRPr/>
            </a:pPr>
            <a:r>
              <a:rPr lang="cs-CZ" sz="2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Výše podpory:</a:t>
            </a:r>
            <a:r>
              <a:rPr lang="cs-CZ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min. 100 tis. Kč – max. 3 mil. Kč </a:t>
            </a:r>
          </a:p>
          <a:p>
            <a:pPr>
              <a:spcBef>
                <a:spcPts val="1200"/>
              </a:spcBef>
              <a:spcAft>
                <a:spcPts val="0"/>
              </a:spcAft>
              <a:defRPr/>
            </a:pPr>
            <a:r>
              <a:rPr lang="cs-CZ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Míra podpor</a:t>
            </a:r>
            <a:r>
              <a:rPr lang="cs-CZ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y: max</a:t>
            </a:r>
            <a:r>
              <a:rPr lang="cs-CZ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80 % (akutní problém); 70 % (možný problém); </a:t>
            </a:r>
            <a:br>
              <a:rPr lang="cs-CZ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cs-CZ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60 % (průzkumné vrty)</a:t>
            </a:r>
          </a:p>
          <a:p>
            <a:pPr>
              <a:spcBef>
                <a:spcPts val="1200"/>
              </a:spcBef>
              <a:spcAft>
                <a:spcPts val="0"/>
              </a:spcAft>
              <a:defRPr/>
            </a:pPr>
            <a:r>
              <a:rPr lang="cs-CZ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Cílem výzvy </a:t>
            </a:r>
            <a:r>
              <a:rPr lang="cs-CZ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je:</a:t>
            </a:r>
          </a:p>
          <a:p>
            <a:pPr marL="457200" indent="-457200">
              <a:spcBef>
                <a:spcPts val="1200"/>
              </a:spcBef>
              <a:spcAft>
                <a:spcPts val="0"/>
              </a:spcAft>
              <a:buAutoNum type="alphaLcParenR"/>
              <a:defRPr/>
            </a:pPr>
            <a:r>
              <a:rPr lang="cs-CZ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Zlepšení zásobování pitnou vodou v odpovídající kvalitě</a:t>
            </a:r>
          </a:p>
          <a:p>
            <a:pPr marL="457200" indent="-457200">
              <a:spcBef>
                <a:spcPts val="1200"/>
              </a:spcBef>
              <a:spcAft>
                <a:spcPts val="0"/>
              </a:spcAft>
              <a:buAutoNum type="alphaLcParenR"/>
              <a:defRPr/>
            </a:pPr>
            <a:r>
              <a:rPr lang="cs-CZ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Vyhledání nových zdrojů vody pro zásobování obyvatelstva pitnou vodou v odpovídající kvalitě</a:t>
            </a:r>
            <a:endParaRPr lang="cs-CZ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6EE58BC7-8F31-407B-BBFA-8BCD27BD2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5" y="274642"/>
            <a:ext cx="7272337" cy="706437"/>
          </a:xfrm>
        </p:spPr>
        <p:txBody>
          <a:bodyPr/>
          <a:lstStyle/>
          <a:p>
            <a:r>
              <a:rPr lang="cs-CZ" dirty="0"/>
              <a:t>Průzkum, posílení a budování zdrojů pitné vody - Výzva č. 2/2018</a:t>
            </a:r>
          </a:p>
        </p:txBody>
      </p:sp>
      <p:sp>
        <p:nvSpPr>
          <p:cNvPr id="6" name="Volný tvar 8">
            <a:extLst>
              <a:ext uri="{FF2B5EF4-FFF2-40B4-BE49-F238E27FC236}">
                <a16:creationId xmlns:a16="http://schemas.microsoft.com/office/drawing/2014/main" id="{CAD9AF39-F235-462A-BDBC-8ED8FD961C13}"/>
              </a:ext>
            </a:extLst>
          </p:cNvPr>
          <p:cNvSpPr/>
          <p:nvPr/>
        </p:nvSpPr>
        <p:spPr>
          <a:xfrm>
            <a:off x="7746172" y="116632"/>
            <a:ext cx="1124473" cy="1292498"/>
          </a:xfrm>
          <a:custGeom>
            <a:avLst/>
            <a:gdLst>
              <a:gd name="connsiteX0" fmla="*/ 0 w 1900289"/>
              <a:gd name="connsiteY0" fmla="*/ 826626 h 1653251"/>
              <a:gd name="connsiteX1" fmla="*/ 413313 w 1900289"/>
              <a:gd name="connsiteY1" fmla="*/ 0 h 1653251"/>
              <a:gd name="connsiteX2" fmla="*/ 1486976 w 1900289"/>
              <a:gd name="connsiteY2" fmla="*/ 0 h 1653251"/>
              <a:gd name="connsiteX3" fmla="*/ 1900289 w 1900289"/>
              <a:gd name="connsiteY3" fmla="*/ 826626 h 1653251"/>
              <a:gd name="connsiteX4" fmla="*/ 1486976 w 1900289"/>
              <a:gd name="connsiteY4" fmla="*/ 1653251 h 1653251"/>
              <a:gd name="connsiteX5" fmla="*/ 413313 w 1900289"/>
              <a:gd name="connsiteY5" fmla="*/ 1653251 h 1653251"/>
              <a:gd name="connsiteX6" fmla="*/ 0 w 1900289"/>
              <a:gd name="connsiteY6" fmla="*/ 826626 h 1653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0289" h="1653251">
                <a:moveTo>
                  <a:pt x="950144" y="0"/>
                </a:moveTo>
                <a:lnTo>
                  <a:pt x="1900289" y="359582"/>
                </a:lnTo>
                <a:lnTo>
                  <a:pt x="1900289" y="1293669"/>
                </a:lnTo>
                <a:lnTo>
                  <a:pt x="950144" y="1653251"/>
                </a:lnTo>
                <a:lnTo>
                  <a:pt x="0" y="1293669"/>
                </a:lnTo>
                <a:lnTo>
                  <a:pt x="0" y="359582"/>
                </a:lnTo>
                <a:lnTo>
                  <a:pt x="950144" y="0"/>
                </a:lnTo>
                <a:close/>
              </a:path>
            </a:pathLst>
          </a:custGeom>
          <a:solidFill>
            <a:srgbClr val="00B0F0"/>
          </a:solidFill>
          <a:ln>
            <a:solidFill>
              <a:schemeClr val="bg1"/>
            </a:solidFill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000" tIns="395188" rIns="36000" bIns="395188" numCol="1" spcCol="1270" anchor="ctr" anchorCtr="0">
            <a:noAutofit/>
          </a:bodyPr>
          <a:lstStyle/>
          <a:p>
            <a:pPr algn="ctr" defTabSz="1155700">
              <a:spcAft>
                <a:spcPts val="0"/>
              </a:spcAft>
            </a:pPr>
            <a:r>
              <a:rPr lang="cs-CZ" sz="2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NPŽP</a:t>
            </a:r>
            <a:endParaRPr lang="en-GB" sz="20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Zástupný symbol pro text 8">
            <a:extLst>
              <a:ext uri="{FF2B5EF4-FFF2-40B4-BE49-F238E27FC236}">
                <a16:creationId xmlns:a16="http://schemas.microsoft.com/office/drawing/2014/main" id="{5924CA2B-DF1C-478A-91C4-BE93C606D95D}"/>
              </a:ext>
            </a:extLst>
          </p:cNvPr>
          <p:cNvSpPr txBox="1">
            <a:spLocks/>
          </p:cNvSpPr>
          <p:nvPr/>
        </p:nvSpPr>
        <p:spPr bwMode="auto">
          <a:xfrm>
            <a:off x="468315" y="1227277"/>
            <a:ext cx="81992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F9C35"/>
              </a:buClr>
              <a:buFont typeface="Arial" panose="020B0604020202020204" pitchFamily="34" charset="0"/>
              <a:buNone/>
              <a:defRPr sz="2800" b="1">
                <a:solidFill>
                  <a:srgbClr val="0063AC"/>
                </a:solidFill>
                <a:latin typeface="+mn-lt"/>
                <a:ea typeface="+mn-ea"/>
                <a:cs typeface="+mn-cs"/>
              </a:defRPr>
            </a:lvl1pPr>
            <a:lvl2pPr marL="82550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2334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400">
                <a:solidFill>
                  <a:schemeClr val="tx1"/>
                </a:solidFill>
                <a:latin typeface="+mn-lt"/>
              </a:defRPr>
            </a:lvl3pPr>
            <a:lvl4pPr marL="16414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Základní informace o výzvě</a:t>
            </a:r>
          </a:p>
        </p:txBody>
      </p:sp>
    </p:spTree>
    <p:extLst>
      <p:ext uri="{BB962C8B-B14F-4D97-AF65-F5344CB8AC3E}">
        <p14:creationId xmlns:p14="http://schemas.microsoft.com/office/powerpoint/2010/main" val="131092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9">
            <a:extLst>
              <a:ext uri="{FF2B5EF4-FFF2-40B4-BE49-F238E27FC236}">
                <a16:creationId xmlns:a16="http://schemas.microsoft.com/office/drawing/2014/main" id="{9F90722A-F1E5-4FC3-8A79-A9BD5AA07DB6}"/>
              </a:ext>
            </a:extLst>
          </p:cNvPr>
          <p:cNvSpPr txBox="1">
            <a:spLocks/>
          </p:cNvSpPr>
          <p:nvPr/>
        </p:nvSpPr>
        <p:spPr bwMode="auto">
          <a:xfrm>
            <a:off x="479543" y="2132856"/>
            <a:ext cx="8199173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F9C35"/>
              </a:buClr>
              <a:buFont typeface="Arial" panose="020B0604020202020204" pitchFamily="34" charset="0"/>
              <a:buNone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629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None/>
              <a:defRPr sz="2800" b="1">
                <a:solidFill>
                  <a:schemeClr val="bg1"/>
                </a:solidFill>
                <a:latin typeface="+mn-lt"/>
              </a:defRPr>
            </a:lvl2pPr>
            <a:lvl3pPr marL="901258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None/>
              <a:defRPr sz="2400" b="1">
                <a:solidFill>
                  <a:schemeClr val="bg1"/>
                </a:solidFill>
                <a:latin typeface="+mn-lt"/>
              </a:defRPr>
            </a:lvl3pPr>
            <a:lvl4pPr marL="1351887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None/>
              <a:defRPr sz="2000" b="1">
                <a:solidFill>
                  <a:schemeClr val="bg1"/>
                </a:solidFill>
                <a:latin typeface="+mn-lt"/>
              </a:defRPr>
            </a:lvl4pPr>
            <a:lvl5pPr marL="1802516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None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200"/>
              </a:spcBef>
              <a:spcAft>
                <a:spcPts val="0"/>
              </a:spcAft>
              <a:defRPr/>
            </a:pPr>
            <a:r>
              <a:rPr lang="cs-CZ" sz="2000" b="1" kern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Podpora </a:t>
            </a:r>
            <a:r>
              <a:rPr lang="cs-CZ" sz="2000" b="1" kern="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na využití podzemní vody nebude </a:t>
            </a:r>
            <a:r>
              <a:rPr lang="cs-CZ" sz="2000" b="1" kern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poskytnuta pokud lze realizovat napojení na vodárenskou soustavu či využít zdroje povrchové vody</a:t>
            </a:r>
            <a:r>
              <a:rPr lang="cs-CZ" sz="2000" kern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(posouzení variant - dokládá se odborným posudkem</a:t>
            </a:r>
            <a:r>
              <a:rPr lang="cs-CZ" sz="2000" kern="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).</a:t>
            </a:r>
            <a:endParaRPr lang="cs-CZ" sz="2000" b="1" kern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  <a:defRPr/>
            </a:pPr>
            <a:r>
              <a:rPr lang="cs-CZ" sz="2000" b="1" kern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Pokud je v místě realizace existující vodovod, musí dojít k napojení nového / regenerovaného </a:t>
            </a:r>
            <a:r>
              <a:rPr lang="cs-CZ" sz="2000" b="1" kern="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zdroje.</a:t>
            </a:r>
            <a:endParaRPr lang="cs-CZ" sz="2000" b="1" kern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  <a:defRPr/>
            </a:pPr>
            <a:r>
              <a:rPr lang="cs-CZ" sz="2000" b="1" kern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Průzkumné vrty, které nebudou přeměněny na vodní dílo, musí být odborně zlikvidovány a místo uvedeno do původního </a:t>
            </a:r>
            <a:r>
              <a:rPr lang="cs-CZ" sz="2000" b="1" kern="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stavu.</a:t>
            </a:r>
            <a:endParaRPr lang="cs-CZ" sz="2000" b="1" kern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  <a:defRPr/>
            </a:pPr>
            <a:r>
              <a:rPr lang="cs-CZ" sz="2000" b="1" kern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Stejné způsobilé výdaje nelze uplatňovat v </a:t>
            </a:r>
            <a:r>
              <a:rPr lang="cs-CZ" sz="2000" b="1" kern="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OPŽP.</a:t>
            </a:r>
            <a:endParaRPr lang="cs-CZ" sz="2000" b="1" kern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  <a:defRPr/>
            </a:pPr>
            <a:r>
              <a:rPr lang="cs-CZ" sz="2000" b="1" kern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Udržitelnost projektu je stanovena na 5 </a:t>
            </a:r>
            <a:r>
              <a:rPr lang="cs-CZ" sz="2000" b="1" kern="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let.</a:t>
            </a:r>
            <a:endParaRPr lang="cs-CZ" sz="2000" b="1" kern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Volný tvar 8">
            <a:extLst>
              <a:ext uri="{FF2B5EF4-FFF2-40B4-BE49-F238E27FC236}">
                <a16:creationId xmlns:a16="http://schemas.microsoft.com/office/drawing/2014/main" id="{CAD9AF39-F235-462A-BDBC-8ED8FD961C13}"/>
              </a:ext>
            </a:extLst>
          </p:cNvPr>
          <p:cNvSpPr/>
          <p:nvPr/>
        </p:nvSpPr>
        <p:spPr>
          <a:xfrm>
            <a:off x="7746172" y="116632"/>
            <a:ext cx="1124473" cy="1292498"/>
          </a:xfrm>
          <a:custGeom>
            <a:avLst/>
            <a:gdLst>
              <a:gd name="connsiteX0" fmla="*/ 0 w 1900289"/>
              <a:gd name="connsiteY0" fmla="*/ 826626 h 1653251"/>
              <a:gd name="connsiteX1" fmla="*/ 413313 w 1900289"/>
              <a:gd name="connsiteY1" fmla="*/ 0 h 1653251"/>
              <a:gd name="connsiteX2" fmla="*/ 1486976 w 1900289"/>
              <a:gd name="connsiteY2" fmla="*/ 0 h 1653251"/>
              <a:gd name="connsiteX3" fmla="*/ 1900289 w 1900289"/>
              <a:gd name="connsiteY3" fmla="*/ 826626 h 1653251"/>
              <a:gd name="connsiteX4" fmla="*/ 1486976 w 1900289"/>
              <a:gd name="connsiteY4" fmla="*/ 1653251 h 1653251"/>
              <a:gd name="connsiteX5" fmla="*/ 413313 w 1900289"/>
              <a:gd name="connsiteY5" fmla="*/ 1653251 h 1653251"/>
              <a:gd name="connsiteX6" fmla="*/ 0 w 1900289"/>
              <a:gd name="connsiteY6" fmla="*/ 826626 h 1653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0289" h="1653251">
                <a:moveTo>
                  <a:pt x="950144" y="0"/>
                </a:moveTo>
                <a:lnTo>
                  <a:pt x="1900289" y="359582"/>
                </a:lnTo>
                <a:lnTo>
                  <a:pt x="1900289" y="1293669"/>
                </a:lnTo>
                <a:lnTo>
                  <a:pt x="950144" y="1653251"/>
                </a:lnTo>
                <a:lnTo>
                  <a:pt x="0" y="1293669"/>
                </a:lnTo>
                <a:lnTo>
                  <a:pt x="0" y="359582"/>
                </a:lnTo>
                <a:lnTo>
                  <a:pt x="950144" y="0"/>
                </a:lnTo>
                <a:close/>
              </a:path>
            </a:pathLst>
          </a:custGeom>
          <a:solidFill>
            <a:srgbClr val="00B0F0"/>
          </a:solidFill>
          <a:ln>
            <a:solidFill>
              <a:schemeClr val="bg1"/>
            </a:solidFill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000" tIns="395188" rIns="36000" bIns="395188" numCol="1" spcCol="1270" anchor="ctr" anchorCtr="0">
            <a:noAutofit/>
          </a:bodyPr>
          <a:lstStyle/>
          <a:p>
            <a:pPr algn="ctr" defTabSz="1155700">
              <a:spcAft>
                <a:spcPts val="0"/>
              </a:spcAft>
            </a:pPr>
            <a:r>
              <a:rPr lang="cs-CZ" sz="2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NPŽP</a:t>
            </a:r>
            <a:endParaRPr lang="en-GB" sz="20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Zástupný symbol pro text 8">
            <a:extLst>
              <a:ext uri="{FF2B5EF4-FFF2-40B4-BE49-F238E27FC236}">
                <a16:creationId xmlns:a16="http://schemas.microsoft.com/office/drawing/2014/main" id="{5924CA2B-DF1C-478A-91C4-BE93C606D95D}"/>
              </a:ext>
            </a:extLst>
          </p:cNvPr>
          <p:cNvSpPr txBox="1">
            <a:spLocks/>
          </p:cNvSpPr>
          <p:nvPr/>
        </p:nvSpPr>
        <p:spPr bwMode="auto">
          <a:xfrm>
            <a:off x="472706" y="1473475"/>
            <a:ext cx="81992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F9C35"/>
              </a:buClr>
              <a:buFont typeface="Arial" panose="020B0604020202020204" pitchFamily="34" charset="0"/>
              <a:buNone/>
              <a:defRPr sz="2800" b="1">
                <a:solidFill>
                  <a:srgbClr val="0063AC"/>
                </a:solidFill>
                <a:latin typeface="+mn-lt"/>
                <a:ea typeface="+mn-ea"/>
                <a:cs typeface="+mn-cs"/>
              </a:defRPr>
            </a:lvl1pPr>
            <a:lvl2pPr marL="82550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2334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400">
                <a:solidFill>
                  <a:schemeClr val="tx1"/>
                </a:solidFill>
                <a:latin typeface="+mn-lt"/>
              </a:defRPr>
            </a:lvl3pPr>
            <a:lvl4pPr marL="16414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Důležité podmínky podpory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AA6CDB5E-CDD4-49D5-801B-B5021F1B5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5" y="274642"/>
            <a:ext cx="7272337" cy="706437"/>
          </a:xfrm>
        </p:spPr>
        <p:txBody>
          <a:bodyPr/>
          <a:lstStyle/>
          <a:p>
            <a:r>
              <a:rPr lang="cs-CZ" dirty="0"/>
              <a:t>Průzkum, posílení a budování zdrojů pitné vody - Výzva č. 2/2018</a:t>
            </a:r>
          </a:p>
        </p:txBody>
      </p:sp>
    </p:spTree>
    <p:extLst>
      <p:ext uri="{BB962C8B-B14F-4D97-AF65-F5344CB8AC3E}">
        <p14:creationId xmlns:p14="http://schemas.microsoft.com/office/powerpoint/2010/main" val="57061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9">
            <a:extLst>
              <a:ext uri="{FF2B5EF4-FFF2-40B4-BE49-F238E27FC236}">
                <a16:creationId xmlns:a16="http://schemas.microsoft.com/office/drawing/2014/main" id="{9F90722A-F1E5-4FC3-8A79-A9BD5AA07DB6}"/>
              </a:ext>
            </a:extLst>
          </p:cNvPr>
          <p:cNvSpPr txBox="1">
            <a:spLocks/>
          </p:cNvSpPr>
          <p:nvPr/>
        </p:nvSpPr>
        <p:spPr bwMode="auto">
          <a:xfrm>
            <a:off x="479543" y="2132856"/>
            <a:ext cx="8199173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F9C35"/>
              </a:buClr>
              <a:buFont typeface="Arial" panose="020B0604020202020204" pitchFamily="34" charset="0"/>
              <a:buNone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629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None/>
              <a:defRPr sz="2800" b="1">
                <a:solidFill>
                  <a:schemeClr val="bg1"/>
                </a:solidFill>
                <a:latin typeface="+mn-lt"/>
              </a:defRPr>
            </a:lvl2pPr>
            <a:lvl3pPr marL="901258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None/>
              <a:defRPr sz="2400" b="1">
                <a:solidFill>
                  <a:schemeClr val="bg1"/>
                </a:solidFill>
                <a:latin typeface="+mn-lt"/>
              </a:defRPr>
            </a:lvl3pPr>
            <a:lvl4pPr marL="1351887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None/>
              <a:defRPr sz="2000" b="1">
                <a:solidFill>
                  <a:schemeClr val="bg1"/>
                </a:solidFill>
                <a:latin typeface="+mn-lt"/>
              </a:defRPr>
            </a:lvl4pPr>
            <a:lvl5pPr marL="1802516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None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200"/>
              </a:spcBef>
              <a:spcAft>
                <a:spcPts val="0"/>
              </a:spcAft>
              <a:defRPr/>
            </a:pPr>
            <a:r>
              <a:rPr lang="cs-CZ" sz="2000" b="1" kern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Soulad s Plánem rozvoje vodovodů a kanalizací na území kraje</a:t>
            </a:r>
          </a:p>
          <a:p>
            <a:pPr marL="342900" indent="-34290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000" kern="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Projekt nesmí být v rozporu s PRVKÚK!</a:t>
            </a:r>
            <a:r>
              <a:rPr lang="cs-CZ" sz="2000" kern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(stanovisko kraje k žádosti)</a:t>
            </a:r>
            <a:endParaRPr lang="cs-CZ" sz="2000" b="1" kern="0" dirty="0">
              <a:solidFill>
                <a:srgbClr val="FF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  <a:defRPr/>
            </a:pPr>
            <a:r>
              <a:rPr lang="cs-CZ" sz="2000" b="1" kern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Podporu nelze získat na projekty, které řeší běžnou údržbu stávající vodohospodářské </a:t>
            </a:r>
            <a:r>
              <a:rPr lang="cs-CZ" sz="2000" b="1" kern="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infrastruktury.</a:t>
            </a:r>
            <a:endParaRPr lang="cs-CZ" sz="2000" b="1" kern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  <a:defRPr/>
            </a:pPr>
            <a:r>
              <a:rPr lang="cs-CZ" sz="2000" b="1" kern="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Způsobilým výdajem není oprava stávajících rozvodů pitné vody ani budování nových rozvodů pitné vody.</a:t>
            </a:r>
            <a:endParaRPr lang="cs-CZ" sz="2000" b="1" kern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  <a:defRPr/>
            </a:pPr>
            <a:r>
              <a:rPr lang="cs-CZ" sz="2000" b="1" kern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Technologie úpravy vody, úpravy vodojemů jsou způsobilé pouze pokud je to nezbytné pro zajištění dodávek pitné vody v požadovaném množství anebo jakosti </a:t>
            </a:r>
            <a:r>
              <a:rPr lang="cs-CZ" sz="2000" kern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(tj. např. nutné zkapacitnění</a:t>
            </a:r>
            <a:r>
              <a:rPr lang="cs-CZ" sz="2000" kern="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).</a:t>
            </a:r>
            <a:endParaRPr lang="cs-CZ" sz="2000" kern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  <a:defRPr/>
            </a:pPr>
            <a:r>
              <a:rPr lang="cs-CZ" sz="2000" b="1" kern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Kvalitní projektová příprava – základ úspěchu</a:t>
            </a:r>
            <a:endParaRPr lang="cs-CZ" sz="2000" kern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000" kern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nutné předjednat záměr s dotčenými orgány</a:t>
            </a:r>
          </a:p>
        </p:txBody>
      </p:sp>
      <p:sp>
        <p:nvSpPr>
          <p:cNvPr id="6" name="Volný tvar 8">
            <a:extLst>
              <a:ext uri="{FF2B5EF4-FFF2-40B4-BE49-F238E27FC236}">
                <a16:creationId xmlns:a16="http://schemas.microsoft.com/office/drawing/2014/main" id="{CAD9AF39-F235-462A-BDBC-8ED8FD961C13}"/>
              </a:ext>
            </a:extLst>
          </p:cNvPr>
          <p:cNvSpPr/>
          <p:nvPr/>
        </p:nvSpPr>
        <p:spPr>
          <a:xfrm>
            <a:off x="7746172" y="116632"/>
            <a:ext cx="1124473" cy="1292498"/>
          </a:xfrm>
          <a:custGeom>
            <a:avLst/>
            <a:gdLst>
              <a:gd name="connsiteX0" fmla="*/ 0 w 1900289"/>
              <a:gd name="connsiteY0" fmla="*/ 826626 h 1653251"/>
              <a:gd name="connsiteX1" fmla="*/ 413313 w 1900289"/>
              <a:gd name="connsiteY1" fmla="*/ 0 h 1653251"/>
              <a:gd name="connsiteX2" fmla="*/ 1486976 w 1900289"/>
              <a:gd name="connsiteY2" fmla="*/ 0 h 1653251"/>
              <a:gd name="connsiteX3" fmla="*/ 1900289 w 1900289"/>
              <a:gd name="connsiteY3" fmla="*/ 826626 h 1653251"/>
              <a:gd name="connsiteX4" fmla="*/ 1486976 w 1900289"/>
              <a:gd name="connsiteY4" fmla="*/ 1653251 h 1653251"/>
              <a:gd name="connsiteX5" fmla="*/ 413313 w 1900289"/>
              <a:gd name="connsiteY5" fmla="*/ 1653251 h 1653251"/>
              <a:gd name="connsiteX6" fmla="*/ 0 w 1900289"/>
              <a:gd name="connsiteY6" fmla="*/ 826626 h 1653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0289" h="1653251">
                <a:moveTo>
                  <a:pt x="950144" y="0"/>
                </a:moveTo>
                <a:lnTo>
                  <a:pt x="1900289" y="359582"/>
                </a:lnTo>
                <a:lnTo>
                  <a:pt x="1900289" y="1293669"/>
                </a:lnTo>
                <a:lnTo>
                  <a:pt x="950144" y="1653251"/>
                </a:lnTo>
                <a:lnTo>
                  <a:pt x="0" y="1293669"/>
                </a:lnTo>
                <a:lnTo>
                  <a:pt x="0" y="359582"/>
                </a:lnTo>
                <a:lnTo>
                  <a:pt x="950144" y="0"/>
                </a:lnTo>
                <a:close/>
              </a:path>
            </a:pathLst>
          </a:custGeom>
          <a:solidFill>
            <a:srgbClr val="00B0F0"/>
          </a:solidFill>
          <a:ln>
            <a:solidFill>
              <a:schemeClr val="bg1"/>
            </a:solidFill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000" tIns="395188" rIns="36000" bIns="395188" numCol="1" spcCol="1270" anchor="ctr" anchorCtr="0">
            <a:noAutofit/>
          </a:bodyPr>
          <a:lstStyle/>
          <a:p>
            <a:pPr algn="ctr" defTabSz="1155700">
              <a:spcAft>
                <a:spcPts val="0"/>
              </a:spcAft>
            </a:pPr>
            <a:r>
              <a:rPr lang="cs-CZ" sz="2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NPŽP</a:t>
            </a:r>
            <a:endParaRPr lang="en-GB" sz="20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Zástupný symbol pro text 8">
            <a:extLst>
              <a:ext uri="{FF2B5EF4-FFF2-40B4-BE49-F238E27FC236}">
                <a16:creationId xmlns:a16="http://schemas.microsoft.com/office/drawing/2014/main" id="{5924CA2B-DF1C-478A-91C4-BE93C606D95D}"/>
              </a:ext>
            </a:extLst>
          </p:cNvPr>
          <p:cNvSpPr txBox="1">
            <a:spLocks/>
          </p:cNvSpPr>
          <p:nvPr/>
        </p:nvSpPr>
        <p:spPr bwMode="auto">
          <a:xfrm>
            <a:off x="472706" y="1473475"/>
            <a:ext cx="81992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F9C35"/>
              </a:buClr>
              <a:buFont typeface="Arial" panose="020B0604020202020204" pitchFamily="34" charset="0"/>
              <a:buNone/>
              <a:defRPr sz="2800" b="1">
                <a:solidFill>
                  <a:srgbClr val="0063AC"/>
                </a:solidFill>
                <a:latin typeface="+mn-lt"/>
                <a:ea typeface="+mn-ea"/>
                <a:cs typeface="+mn-cs"/>
              </a:defRPr>
            </a:lvl1pPr>
            <a:lvl2pPr marL="82550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2334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400">
                <a:solidFill>
                  <a:schemeClr val="tx1"/>
                </a:solidFill>
                <a:latin typeface="+mn-lt"/>
              </a:defRPr>
            </a:lvl3pPr>
            <a:lvl4pPr marL="16414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Na co si dát pozor?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C6B50222-B19B-4BB5-AE17-BF1F1F747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5" y="274642"/>
            <a:ext cx="7272337" cy="706437"/>
          </a:xfrm>
        </p:spPr>
        <p:txBody>
          <a:bodyPr/>
          <a:lstStyle/>
          <a:p>
            <a:r>
              <a:rPr lang="cs-CZ" dirty="0"/>
              <a:t>Průzkum, posílení a budování zdrojů pitné vody - Výzva č. 2/2018</a:t>
            </a:r>
          </a:p>
        </p:txBody>
      </p:sp>
    </p:spTree>
    <p:extLst>
      <p:ext uri="{BB962C8B-B14F-4D97-AF65-F5344CB8AC3E}">
        <p14:creationId xmlns:p14="http://schemas.microsoft.com/office/powerpoint/2010/main" val="361581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9">
            <a:extLst>
              <a:ext uri="{FF2B5EF4-FFF2-40B4-BE49-F238E27FC236}">
                <a16:creationId xmlns:a16="http://schemas.microsoft.com/office/drawing/2014/main" id="{9F90722A-F1E5-4FC3-8A79-A9BD5AA07DB6}"/>
              </a:ext>
            </a:extLst>
          </p:cNvPr>
          <p:cNvSpPr txBox="1">
            <a:spLocks/>
          </p:cNvSpPr>
          <p:nvPr/>
        </p:nvSpPr>
        <p:spPr bwMode="auto">
          <a:xfrm>
            <a:off x="479543" y="2132856"/>
            <a:ext cx="839110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F9C35"/>
              </a:buClr>
              <a:buFont typeface="Arial" panose="020B0604020202020204" pitchFamily="34" charset="0"/>
              <a:buNone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629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None/>
              <a:defRPr sz="2800" b="1">
                <a:solidFill>
                  <a:schemeClr val="bg1"/>
                </a:solidFill>
                <a:latin typeface="+mn-lt"/>
              </a:defRPr>
            </a:lvl2pPr>
            <a:lvl3pPr marL="901258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None/>
              <a:defRPr sz="2400" b="1">
                <a:solidFill>
                  <a:schemeClr val="bg1"/>
                </a:solidFill>
                <a:latin typeface="+mn-lt"/>
              </a:defRPr>
            </a:lvl3pPr>
            <a:lvl4pPr marL="1351887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None/>
              <a:defRPr sz="2000" b="1">
                <a:solidFill>
                  <a:schemeClr val="bg1"/>
                </a:solidFill>
                <a:latin typeface="+mn-lt"/>
              </a:defRPr>
            </a:lvl4pPr>
            <a:lvl5pPr marL="1802516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None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200"/>
              </a:spcBef>
              <a:spcAft>
                <a:spcPts val="0"/>
              </a:spcAft>
              <a:defRPr/>
            </a:pPr>
            <a:r>
              <a:rPr lang="cs-CZ" sz="2000" b="1" kern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 žádosti</a:t>
            </a:r>
          </a:p>
          <a:p>
            <a:pPr marL="342900" indent="-34290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000" kern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Odborný posudek vč. projektové dokumentace a rozpočtu</a:t>
            </a:r>
          </a:p>
          <a:p>
            <a:pPr marL="342900" indent="-34290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000" kern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Dokumenty prokazující akutní / možné problémy s nedostatkem vody</a:t>
            </a:r>
          </a:p>
          <a:p>
            <a:pPr marL="342900" indent="-34290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000" kern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Stanovisko krajského úřadu – pokud není soulad s PRVKÚK</a:t>
            </a:r>
          </a:p>
          <a:p>
            <a:pPr>
              <a:spcBef>
                <a:spcPts val="1200"/>
              </a:spcBef>
              <a:spcAft>
                <a:spcPts val="0"/>
              </a:spcAft>
              <a:defRPr/>
            </a:pPr>
            <a:r>
              <a:rPr lang="cs-CZ" sz="2000" b="1" kern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Ke smlouvě</a:t>
            </a:r>
          </a:p>
          <a:p>
            <a:pPr marL="342900" indent="-34290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000" kern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Kopie dokumentace k zadávacímu řízení na výběr dodavatele</a:t>
            </a:r>
          </a:p>
          <a:p>
            <a:pPr marL="342900" indent="-34290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000" kern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Relevantní souhlasná stanoviska dotčených orgánů</a:t>
            </a:r>
          </a:p>
          <a:p>
            <a:pPr>
              <a:spcBef>
                <a:spcPts val="1200"/>
              </a:spcBef>
              <a:spcAft>
                <a:spcPts val="0"/>
              </a:spcAft>
              <a:defRPr/>
            </a:pPr>
            <a:r>
              <a:rPr lang="cs-CZ" sz="2000" b="1" kern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 závěrečnému vyhodnocení akce</a:t>
            </a:r>
          </a:p>
          <a:p>
            <a:pPr marL="342900" indent="-34290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000" kern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Dokumenty prokazující dokončení díla</a:t>
            </a:r>
          </a:p>
        </p:txBody>
      </p:sp>
      <p:sp>
        <p:nvSpPr>
          <p:cNvPr id="6" name="Volný tvar 8">
            <a:extLst>
              <a:ext uri="{FF2B5EF4-FFF2-40B4-BE49-F238E27FC236}">
                <a16:creationId xmlns:a16="http://schemas.microsoft.com/office/drawing/2014/main" id="{CAD9AF39-F235-462A-BDBC-8ED8FD961C13}"/>
              </a:ext>
            </a:extLst>
          </p:cNvPr>
          <p:cNvSpPr/>
          <p:nvPr/>
        </p:nvSpPr>
        <p:spPr>
          <a:xfrm>
            <a:off x="7746172" y="116632"/>
            <a:ext cx="1124473" cy="1292498"/>
          </a:xfrm>
          <a:custGeom>
            <a:avLst/>
            <a:gdLst>
              <a:gd name="connsiteX0" fmla="*/ 0 w 1900289"/>
              <a:gd name="connsiteY0" fmla="*/ 826626 h 1653251"/>
              <a:gd name="connsiteX1" fmla="*/ 413313 w 1900289"/>
              <a:gd name="connsiteY1" fmla="*/ 0 h 1653251"/>
              <a:gd name="connsiteX2" fmla="*/ 1486976 w 1900289"/>
              <a:gd name="connsiteY2" fmla="*/ 0 h 1653251"/>
              <a:gd name="connsiteX3" fmla="*/ 1900289 w 1900289"/>
              <a:gd name="connsiteY3" fmla="*/ 826626 h 1653251"/>
              <a:gd name="connsiteX4" fmla="*/ 1486976 w 1900289"/>
              <a:gd name="connsiteY4" fmla="*/ 1653251 h 1653251"/>
              <a:gd name="connsiteX5" fmla="*/ 413313 w 1900289"/>
              <a:gd name="connsiteY5" fmla="*/ 1653251 h 1653251"/>
              <a:gd name="connsiteX6" fmla="*/ 0 w 1900289"/>
              <a:gd name="connsiteY6" fmla="*/ 826626 h 1653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0289" h="1653251">
                <a:moveTo>
                  <a:pt x="950144" y="0"/>
                </a:moveTo>
                <a:lnTo>
                  <a:pt x="1900289" y="359582"/>
                </a:lnTo>
                <a:lnTo>
                  <a:pt x="1900289" y="1293669"/>
                </a:lnTo>
                <a:lnTo>
                  <a:pt x="950144" y="1653251"/>
                </a:lnTo>
                <a:lnTo>
                  <a:pt x="0" y="1293669"/>
                </a:lnTo>
                <a:lnTo>
                  <a:pt x="0" y="359582"/>
                </a:lnTo>
                <a:lnTo>
                  <a:pt x="950144" y="0"/>
                </a:lnTo>
                <a:close/>
              </a:path>
            </a:pathLst>
          </a:custGeom>
          <a:solidFill>
            <a:srgbClr val="00B0F0"/>
          </a:solidFill>
          <a:ln>
            <a:solidFill>
              <a:schemeClr val="bg1"/>
            </a:solidFill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000" tIns="395188" rIns="36000" bIns="395188" numCol="1" spcCol="1270" anchor="ctr" anchorCtr="0">
            <a:noAutofit/>
          </a:bodyPr>
          <a:lstStyle/>
          <a:p>
            <a:pPr algn="ctr" defTabSz="1155700">
              <a:spcAft>
                <a:spcPts val="0"/>
              </a:spcAft>
            </a:pPr>
            <a:r>
              <a:rPr lang="cs-CZ" sz="2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NPŽP</a:t>
            </a:r>
            <a:endParaRPr lang="en-GB" sz="20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Zástupný symbol pro text 8">
            <a:extLst>
              <a:ext uri="{FF2B5EF4-FFF2-40B4-BE49-F238E27FC236}">
                <a16:creationId xmlns:a16="http://schemas.microsoft.com/office/drawing/2014/main" id="{5924CA2B-DF1C-478A-91C4-BE93C606D95D}"/>
              </a:ext>
            </a:extLst>
          </p:cNvPr>
          <p:cNvSpPr txBox="1">
            <a:spLocks/>
          </p:cNvSpPr>
          <p:nvPr/>
        </p:nvSpPr>
        <p:spPr bwMode="auto">
          <a:xfrm>
            <a:off x="472706" y="1473475"/>
            <a:ext cx="81992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F9C35"/>
              </a:buClr>
              <a:buFont typeface="Arial" panose="020B0604020202020204" pitchFamily="34" charset="0"/>
              <a:buNone/>
              <a:defRPr sz="2800" b="1">
                <a:solidFill>
                  <a:srgbClr val="0063AC"/>
                </a:solidFill>
                <a:latin typeface="+mn-lt"/>
                <a:ea typeface="+mn-ea"/>
                <a:cs typeface="+mn-cs"/>
              </a:defRPr>
            </a:lvl1pPr>
            <a:lvl2pPr marL="82550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2334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400">
                <a:solidFill>
                  <a:schemeClr val="tx1"/>
                </a:solidFill>
                <a:latin typeface="+mn-lt"/>
              </a:defRPr>
            </a:lvl3pPr>
            <a:lvl4pPr marL="16414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 budete potřebovat?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F683F5D3-4402-4353-BB7D-4D3C79635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5" y="274642"/>
            <a:ext cx="7272337" cy="706437"/>
          </a:xfrm>
        </p:spPr>
        <p:txBody>
          <a:bodyPr/>
          <a:lstStyle/>
          <a:p>
            <a:r>
              <a:rPr lang="cs-CZ" dirty="0"/>
              <a:t>Průzkum, posílení a budování zdrojů pitné vody - Výzva č. 2/2018</a:t>
            </a:r>
          </a:p>
        </p:txBody>
      </p:sp>
    </p:spTree>
    <p:extLst>
      <p:ext uri="{BB962C8B-B14F-4D97-AF65-F5344CB8AC3E}">
        <p14:creationId xmlns:p14="http://schemas.microsoft.com/office/powerpoint/2010/main" val="425515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Volný tvar 8">
            <a:extLst>
              <a:ext uri="{FF2B5EF4-FFF2-40B4-BE49-F238E27FC236}">
                <a16:creationId xmlns:a16="http://schemas.microsoft.com/office/drawing/2014/main" id="{274DD866-AD97-4E97-A286-4E9FAA4E6A05}"/>
              </a:ext>
            </a:extLst>
          </p:cNvPr>
          <p:cNvSpPr/>
          <p:nvPr/>
        </p:nvSpPr>
        <p:spPr>
          <a:xfrm>
            <a:off x="7746172" y="116632"/>
            <a:ext cx="1124473" cy="1292498"/>
          </a:xfrm>
          <a:custGeom>
            <a:avLst/>
            <a:gdLst>
              <a:gd name="connsiteX0" fmla="*/ 0 w 1900289"/>
              <a:gd name="connsiteY0" fmla="*/ 826626 h 1653251"/>
              <a:gd name="connsiteX1" fmla="*/ 413313 w 1900289"/>
              <a:gd name="connsiteY1" fmla="*/ 0 h 1653251"/>
              <a:gd name="connsiteX2" fmla="*/ 1486976 w 1900289"/>
              <a:gd name="connsiteY2" fmla="*/ 0 h 1653251"/>
              <a:gd name="connsiteX3" fmla="*/ 1900289 w 1900289"/>
              <a:gd name="connsiteY3" fmla="*/ 826626 h 1653251"/>
              <a:gd name="connsiteX4" fmla="*/ 1486976 w 1900289"/>
              <a:gd name="connsiteY4" fmla="*/ 1653251 h 1653251"/>
              <a:gd name="connsiteX5" fmla="*/ 413313 w 1900289"/>
              <a:gd name="connsiteY5" fmla="*/ 1653251 h 1653251"/>
              <a:gd name="connsiteX6" fmla="*/ 0 w 1900289"/>
              <a:gd name="connsiteY6" fmla="*/ 826626 h 1653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0289" h="1653251">
                <a:moveTo>
                  <a:pt x="950144" y="0"/>
                </a:moveTo>
                <a:lnTo>
                  <a:pt x="1900289" y="359582"/>
                </a:lnTo>
                <a:lnTo>
                  <a:pt x="1900289" y="1293669"/>
                </a:lnTo>
                <a:lnTo>
                  <a:pt x="950144" y="1653251"/>
                </a:lnTo>
                <a:lnTo>
                  <a:pt x="0" y="1293669"/>
                </a:lnTo>
                <a:lnTo>
                  <a:pt x="0" y="359582"/>
                </a:lnTo>
                <a:lnTo>
                  <a:pt x="950144" y="0"/>
                </a:lnTo>
                <a:close/>
              </a:path>
            </a:pathLst>
          </a:custGeom>
          <a:solidFill>
            <a:srgbClr val="00B0F0"/>
          </a:solidFill>
          <a:ln>
            <a:solidFill>
              <a:schemeClr val="bg1"/>
            </a:solidFill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000" tIns="395188" rIns="36000" bIns="395188" numCol="1" spcCol="1270" anchor="ctr" anchorCtr="0">
            <a:noAutofit/>
          </a:bodyPr>
          <a:lstStyle/>
          <a:p>
            <a:pPr algn="ctr" defTabSz="1155700">
              <a:spcAft>
                <a:spcPts val="0"/>
              </a:spcAft>
            </a:pPr>
            <a:r>
              <a:rPr lang="cs-CZ" sz="2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NPŽP</a:t>
            </a:r>
            <a:endParaRPr lang="en-GB" sz="20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Zástupný symbol pro text 8">
            <a:extLst>
              <a:ext uri="{FF2B5EF4-FFF2-40B4-BE49-F238E27FC236}">
                <a16:creationId xmlns:a16="http://schemas.microsoft.com/office/drawing/2014/main" id="{38236FAF-8A29-479A-A746-82AB663670C1}"/>
              </a:ext>
            </a:extLst>
          </p:cNvPr>
          <p:cNvSpPr txBox="1">
            <a:spLocks/>
          </p:cNvSpPr>
          <p:nvPr/>
        </p:nvSpPr>
        <p:spPr bwMode="auto">
          <a:xfrm>
            <a:off x="472706" y="1473475"/>
            <a:ext cx="81992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F9C35"/>
              </a:buClr>
              <a:buFont typeface="Arial" panose="020B0604020202020204" pitchFamily="34" charset="0"/>
              <a:buNone/>
              <a:defRPr sz="2800" b="1">
                <a:solidFill>
                  <a:srgbClr val="0063AC"/>
                </a:solidFill>
                <a:latin typeface="+mn-lt"/>
                <a:ea typeface="+mn-ea"/>
                <a:cs typeface="+mn-cs"/>
              </a:defRPr>
            </a:lvl1pPr>
            <a:lvl2pPr marL="82550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2334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400">
                <a:solidFill>
                  <a:schemeClr val="tx1"/>
                </a:solidFill>
                <a:latin typeface="+mn-lt"/>
              </a:defRPr>
            </a:lvl3pPr>
            <a:lvl4pPr marL="16414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Příklad dobré praxe - </a:t>
            </a:r>
            <a:r>
              <a:rPr lang="cs-CZ" kern="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Rovečné</a:t>
            </a:r>
            <a:endParaRPr lang="cs-CZ" kern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89FF6049-FECE-457C-A689-4105BD137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5" y="274642"/>
            <a:ext cx="7272337" cy="706437"/>
          </a:xfrm>
        </p:spPr>
        <p:txBody>
          <a:bodyPr/>
          <a:lstStyle/>
          <a:p>
            <a:r>
              <a:rPr lang="cs-CZ" dirty="0"/>
              <a:t>Průzkum, posílení a budování zdrojů pitné vody - Výzva č. 2/2018</a:t>
            </a:r>
          </a:p>
        </p:txBody>
      </p:sp>
      <p:sp>
        <p:nvSpPr>
          <p:cNvPr id="17" name="Zástupný symbol pro obsah 2">
            <a:extLst>
              <a:ext uri="{FF2B5EF4-FFF2-40B4-BE49-F238E27FC236}">
                <a16:creationId xmlns:a16="http://schemas.microsoft.com/office/drawing/2014/main" id="{50E0DC69-0570-44A9-B8AD-D2865ED36388}"/>
              </a:ext>
            </a:extLst>
          </p:cNvPr>
          <p:cNvSpPr txBox="1">
            <a:spLocks/>
          </p:cNvSpPr>
          <p:nvPr/>
        </p:nvSpPr>
        <p:spPr bwMode="auto">
          <a:xfrm>
            <a:off x="539552" y="2132856"/>
            <a:ext cx="8332638" cy="2664296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268288" indent="-268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F9C35"/>
              </a:buClr>
              <a:buFont typeface="Wingdings" panose="05000000000000000000" pitchFamily="2" charset="2"/>
              <a:buChar char="§"/>
              <a:tabLst/>
              <a:defRPr sz="2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55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anose="02000503070000020003" pitchFamily="50" charset="-18"/>
              <a:buChar char="−"/>
              <a:tabLst/>
              <a:defRPr sz="2400">
                <a:solidFill>
                  <a:schemeClr val="tx1"/>
                </a:solidFill>
                <a:latin typeface="+mn-lt"/>
              </a:defRPr>
            </a:lvl2pPr>
            <a:lvl3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anose="02000503070000020003" pitchFamily="50" charset="-18"/>
              <a:buChar char="−"/>
              <a:tabLst/>
              <a:defRPr sz="2200">
                <a:solidFill>
                  <a:schemeClr val="tx1"/>
                </a:solidFill>
                <a:latin typeface="+mn-lt"/>
              </a:defRPr>
            </a:lvl3pPr>
            <a:lvl4pPr marL="1641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anose="02000503070000020003" pitchFamily="50" charset="-18"/>
              <a:buChar char="−"/>
              <a:tabLst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anose="02000503070000020003" pitchFamily="50" charset="-18"/>
              <a:buChar char="−"/>
              <a:tabLst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0"/>
              </a:spcAft>
              <a:buNone/>
              <a:defRPr/>
            </a:pPr>
            <a:r>
              <a:rPr lang="cs-CZ" sz="2000" b="0" dirty="0" smtClean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Zdrojem vody pro místní vodovod byl systém studní podchycující mělkou </a:t>
            </a:r>
            <a:r>
              <a:rPr lang="cs-CZ" sz="2000" b="0" dirty="0" err="1" smtClean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zvodeň</a:t>
            </a:r>
            <a:r>
              <a:rPr lang="cs-CZ" sz="2000" b="0" dirty="0" smtClean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vydatnost zdroje výrazně kolísala, v posledních 3 letech se obec potýkala s akutním nedostatkem pitné vody. </a:t>
            </a:r>
          </a:p>
          <a:p>
            <a:pPr marL="0" indent="0">
              <a:spcAft>
                <a:spcPts val="0"/>
              </a:spcAft>
              <a:buNone/>
              <a:defRPr/>
            </a:pPr>
            <a:endParaRPr lang="cs-CZ" sz="2000" b="0" dirty="0" smtClean="0"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  <a:defRPr/>
            </a:pPr>
            <a:r>
              <a:rPr lang="cs-CZ" sz="2000" b="0" dirty="0" smtClean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Obec předložila projekt na realizaci nových doplňkových zdrojů a jejich napojení na vodovodní soustavu </a:t>
            </a:r>
            <a:r>
              <a:rPr lang="cs-CZ" sz="2000" b="0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obce. V rámci projektu proběhly vrtné práce, hydrodynamické zkoušky a laboratorní analýzy. </a:t>
            </a:r>
          </a:p>
          <a:p>
            <a:pPr marL="0" indent="0">
              <a:spcAft>
                <a:spcPts val="0"/>
              </a:spcAft>
              <a:buNone/>
              <a:defRPr/>
            </a:pPr>
            <a:endParaRPr lang="cs-CZ" sz="2000" b="0" dirty="0" smtClean="0"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  <a:defRPr/>
            </a:pPr>
            <a:r>
              <a:rPr lang="cs-CZ" sz="2000" b="0" dirty="0" smtClean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Výsledky </a:t>
            </a:r>
            <a:r>
              <a:rPr lang="cs-CZ" sz="2000" b="0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průzkumu prokázaly dostatečnou vydatnost i kvalitu podzemní vody v průzkumných objektech. Vrty </a:t>
            </a:r>
            <a:r>
              <a:rPr lang="cs-CZ" sz="2000" b="0" dirty="0" smtClean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(o hloubce 150 m) a </a:t>
            </a:r>
            <a:r>
              <a:rPr lang="cs-CZ" sz="2000" b="0" dirty="0" err="1" smtClean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širokoprofilová</a:t>
            </a:r>
            <a:r>
              <a:rPr lang="cs-CZ" sz="2000" b="0" dirty="0" smtClean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studna s jímacími zářezy byly </a:t>
            </a:r>
            <a:r>
              <a:rPr lang="cs-CZ" sz="2000" b="0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převedeny na vodní díla a napojeny na stávající vodovodní soustavu </a:t>
            </a:r>
            <a:r>
              <a:rPr lang="cs-CZ" sz="2000" b="0" dirty="0" smtClean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obce</a:t>
            </a:r>
            <a:r>
              <a:rPr lang="cs-CZ" sz="2000" b="0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cs-CZ" altLang="cs-CZ" kern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24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Volný tvar 8">
            <a:extLst>
              <a:ext uri="{FF2B5EF4-FFF2-40B4-BE49-F238E27FC236}">
                <a16:creationId xmlns:a16="http://schemas.microsoft.com/office/drawing/2014/main" id="{274DD866-AD97-4E97-A286-4E9FAA4E6A05}"/>
              </a:ext>
            </a:extLst>
          </p:cNvPr>
          <p:cNvSpPr/>
          <p:nvPr/>
        </p:nvSpPr>
        <p:spPr>
          <a:xfrm>
            <a:off x="7746172" y="116632"/>
            <a:ext cx="1124473" cy="1292498"/>
          </a:xfrm>
          <a:custGeom>
            <a:avLst/>
            <a:gdLst>
              <a:gd name="connsiteX0" fmla="*/ 0 w 1900289"/>
              <a:gd name="connsiteY0" fmla="*/ 826626 h 1653251"/>
              <a:gd name="connsiteX1" fmla="*/ 413313 w 1900289"/>
              <a:gd name="connsiteY1" fmla="*/ 0 h 1653251"/>
              <a:gd name="connsiteX2" fmla="*/ 1486976 w 1900289"/>
              <a:gd name="connsiteY2" fmla="*/ 0 h 1653251"/>
              <a:gd name="connsiteX3" fmla="*/ 1900289 w 1900289"/>
              <a:gd name="connsiteY3" fmla="*/ 826626 h 1653251"/>
              <a:gd name="connsiteX4" fmla="*/ 1486976 w 1900289"/>
              <a:gd name="connsiteY4" fmla="*/ 1653251 h 1653251"/>
              <a:gd name="connsiteX5" fmla="*/ 413313 w 1900289"/>
              <a:gd name="connsiteY5" fmla="*/ 1653251 h 1653251"/>
              <a:gd name="connsiteX6" fmla="*/ 0 w 1900289"/>
              <a:gd name="connsiteY6" fmla="*/ 826626 h 1653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0289" h="1653251">
                <a:moveTo>
                  <a:pt x="950144" y="0"/>
                </a:moveTo>
                <a:lnTo>
                  <a:pt x="1900289" y="359582"/>
                </a:lnTo>
                <a:lnTo>
                  <a:pt x="1900289" y="1293669"/>
                </a:lnTo>
                <a:lnTo>
                  <a:pt x="950144" y="1653251"/>
                </a:lnTo>
                <a:lnTo>
                  <a:pt x="0" y="1293669"/>
                </a:lnTo>
                <a:lnTo>
                  <a:pt x="0" y="359582"/>
                </a:lnTo>
                <a:lnTo>
                  <a:pt x="950144" y="0"/>
                </a:lnTo>
                <a:close/>
              </a:path>
            </a:pathLst>
          </a:custGeom>
          <a:solidFill>
            <a:srgbClr val="00B0F0"/>
          </a:solidFill>
          <a:ln>
            <a:solidFill>
              <a:schemeClr val="bg1"/>
            </a:solidFill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000" tIns="395188" rIns="36000" bIns="395188" numCol="1" spcCol="1270" anchor="ctr" anchorCtr="0">
            <a:noAutofit/>
          </a:bodyPr>
          <a:lstStyle/>
          <a:p>
            <a:pPr algn="ctr" defTabSz="1155700">
              <a:spcAft>
                <a:spcPts val="0"/>
              </a:spcAft>
            </a:pPr>
            <a:r>
              <a:rPr lang="cs-CZ" sz="2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NPŽP</a:t>
            </a:r>
            <a:endParaRPr lang="en-GB" sz="20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Zástupný symbol pro text 8">
            <a:extLst>
              <a:ext uri="{FF2B5EF4-FFF2-40B4-BE49-F238E27FC236}">
                <a16:creationId xmlns:a16="http://schemas.microsoft.com/office/drawing/2014/main" id="{38236FAF-8A29-479A-A746-82AB663670C1}"/>
              </a:ext>
            </a:extLst>
          </p:cNvPr>
          <p:cNvSpPr txBox="1">
            <a:spLocks/>
          </p:cNvSpPr>
          <p:nvPr/>
        </p:nvSpPr>
        <p:spPr bwMode="auto">
          <a:xfrm>
            <a:off x="395536" y="1472115"/>
            <a:ext cx="81992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F9C35"/>
              </a:buClr>
              <a:buFont typeface="Arial" panose="020B0604020202020204" pitchFamily="34" charset="0"/>
              <a:buNone/>
              <a:defRPr sz="2800" b="1">
                <a:solidFill>
                  <a:srgbClr val="0063AC"/>
                </a:solidFill>
                <a:latin typeface="+mn-lt"/>
                <a:ea typeface="+mn-ea"/>
                <a:cs typeface="+mn-cs"/>
              </a:defRPr>
            </a:lvl1pPr>
            <a:lvl2pPr marL="82550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2334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400">
                <a:solidFill>
                  <a:schemeClr val="tx1"/>
                </a:solidFill>
                <a:latin typeface="+mn-lt"/>
              </a:defRPr>
            </a:lvl3pPr>
            <a:lvl4pPr marL="16414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Příklad dobré praxe - </a:t>
            </a:r>
            <a:r>
              <a:rPr lang="cs-CZ" kern="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Rovečné</a:t>
            </a:r>
            <a:endParaRPr lang="cs-CZ" kern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89FF6049-FECE-457C-A689-4105BD137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5" y="274642"/>
            <a:ext cx="7272337" cy="706437"/>
          </a:xfrm>
        </p:spPr>
        <p:txBody>
          <a:bodyPr/>
          <a:lstStyle/>
          <a:p>
            <a:r>
              <a:rPr lang="cs-CZ" dirty="0"/>
              <a:t>Průzkum, posílení a budování zdrojů pitné vody - Výzva č. 2/2018</a:t>
            </a:r>
          </a:p>
        </p:txBody>
      </p:sp>
      <p:grpSp>
        <p:nvGrpSpPr>
          <p:cNvPr id="18" name="Skupina 2">
            <a:extLst>
              <a:ext uri="{FF2B5EF4-FFF2-40B4-BE49-F238E27FC236}">
                <a16:creationId xmlns:a16="http://schemas.microsoft.com/office/drawing/2014/main" id="{A623EC10-8BCD-475E-938E-8F8614EE3C51}"/>
              </a:ext>
            </a:extLst>
          </p:cNvPr>
          <p:cNvGrpSpPr>
            <a:grpSpLocks/>
          </p:cNvGrpSpPr>
          <p:nvPr/>
        </p:nvGrpSpPr>
        <p:grpSpPr bwMode="auto">
          <a:xfrm>
            <a:off x="5738750" y="4668347"/>
            <a:ext cx="3097212" cy="1727200"/>
            <a:chOff x="522826" y="3894778"/>
            <a:chExt cx="3097211" cy="1728193"/>
          </a:xfrm>
        </p:grpSpPr>
        <p:sp>
          <p:nvSpPr>
            <p:cNvPr id="19" name="Zaoblený obdélník 16">
              <a:extLst>
                <a:ext uri="{FF2B5EF4-FFF2-40B4-BE49-F238E27FC236}">
                  <a16:creationId xmlns:a16="http://schemas.microsoft.com/office/drawing/2014/main" id="{929A8324-E091-4902-9C83-55FD16D81E60}"/>
                </a:ext>
              </a:extLst>
            </p:cNvPr>
            <p:cNvSpPr/>
            <p:nvPr/>
          </p:nvSpPr>
          <p:spPr>
            <a:xfrm>
              <a:off x="522826" y="3894778"/>
              <a:ext cx="3097211" cy="1728193"/>
            </a:xfrm>
            <a:prstGeom prst="roundRect">
              <a:avLst>
                <a:gd name="adj" fmla="val 14301"/>
              </a:avLst>
            </a:prstGeom>
            <a:solidFill>
              <a:srgbClr val="3F9C3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0" name="Obdélník 4">
              <a:extLst>
                <a:ext uri="{FF2B5EF4-FFF2-40B4-BE49-F238E27FC236}">
                  <a16:creationId xmlns:a16="http://schemas.microsoft.com/office/drawing/2014/main" id="{0A086681-6E99-448D-9783-11DDD7A1FE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229" y="4027484"/>
              <a:ext cx="3071812" cy="1462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3F9C35"/>
                </a:buClr>
                <a:buFont typeface="Wingdings" panose="05000000000000000000" pitchFamily="2" charset="2"/>
                <a:buChar char="§"/>
                <a:defRPr sz="2800" b="1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Font typeface="JohnSans Text Pro" panose="02000503070000020003" pitchFamily="50" charset="-18"/>
                <a:buChar char="−"/>
                <a:defRPr sz="28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Font typeface="JohnSans Text Pro" panose="02000503070000020003" pitchFamily="50" charset="-18"/>
                <a:buChar char="−"/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Font typeface="JohnSans Text Pro" panose="02000503070000020003" pitchFamily="50" charset="-18"/>
                <a:buChar char="−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Font typeface="JohnSans Text Pro" panose="02000503070000020003" pitchFamily="50" charset="-18"/>
                <a:buChar char="−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JohnSans Text Pro" panose="02000503070000020003" pitchFamily="50" charset="-18"/>
                <a:buChar char="−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JohnSans Text Pro" panose="02000503070000020003" pitchFamily="50" charset="-18"/>
                <a:buChar char="−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JohnSans Text Pro" panose="02000503070000020003" pitchFamily="50" charset="-18"/>
                <a:buChar char="−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JohnSans Text Pro" panose="02000503070000020003" pitchFamily="50" charset="-18"/>
                <a:buChar char="−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cs-CZ" altLang="cs-CZ" sz="2000" b="0" dirty="0" smtClean="0">
                  <a:latin typeface="Segoe UI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Celkové </a:t>
              </a:r>
              <a:r>
                <a:rPr lang="cs-CZ" altLang="cs-CZ" sz="2000" b="0" dirty="0">
                  <a:latin typeface="Segoe UI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způsobilé </a:t>
              </a:r>
              <a:r>
                <a:rPr lang="cs-CZ" altLang="cs-CZ" sz="2000" b="0" dirty="0" smtClean="0">
                  <a:latin typeface="Segoe UI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výdaje</a:t>
              </a:r>
              <a:endParaRPr lang="cs-CZ" altLang="cs-CZ" sz="2000" b="0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cs-CZ" altLang="cs-CZ" sz="2000" b="0" dirty="0">
                  <a:latin typeface="Segoe UI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3 715 414 Kč </a:t>
              </a:r>
              <a:endParaRPr lang="cs-CZ" altLang="cs-CZ" sz="2000" b="0" dirty="0" smtClean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cs-CZ" altLang="cs-CZ" sz="9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cs-CZ" altLang="cs-CZ" sz="2000" b="0" dirty="0">
                  <a:solidFill>
                    <a:schemeClr val="bg1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Dotace ze SFŽP </a:t>
              </a:r>
              <a:r>
                <a:rPr lang="cs-CZ" altLang="cs-CZ" sz="2000" b="0" dirty="0" smtClean="0">
                  <a:solidFill>
                    <a:schemeClr val="bg1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ČR (80 %)</a:t>
              </a:r>
              <a:endParaRPr lang="cs-CZ" altLang="cs-CZ" sz="2000" b="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cs-CZ" altLang="cs-CZ" sz="2000" b="0" dirty="0">
                  <a:solidFill>
                    <a:schemeClr val="bg1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2 972 331 Kč</a:t>
              </a:r>
              <a:endParaRPr lang="cs-CZ" altLang="cs-CZ" sz="20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978" y="2146890"/>
            <a:ext cx="3087984" cy="231598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45" y="2146890"/>
            <a:ext cx="5052053" cy="387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33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Volný tvar 8">
            <a:extLst>
              <a:ext uri="{FF2B5EF4-FFF2-40B4-BE49-F238E27FC236}">
                <a16:creationId xmlns:a16="http://schemas.microsoft.com/office/drawing/2014/main" id="{274DD866-AD97-4E97-A286-4E9FAA4E6A05}"/>
              </a:ext>
            </a:extLst>
          </p:cNvPr>
          <p:cNvSpPr/>
          <p:nvPr/>
        </p:nvSpPr>
        <p:spPr>
          <a:xfrm>
            <a:off x="7746172" y="116632"/>
            <a:ext cx="1124473" cy="1292498"/>
          </a:xfrm>
          <a:custGeom>
            <a:avLst/>
            <a:gdLst>
              <a:gd name="connsiteX0" fmla="*/ 0 w 1900289"/>
              <a:gd name="connsiteY0" fmla="*/ 826626 h 1653251"/>
              <a:gd name="connsiteX1" fmla="*/ 413313 w 1900289"/>
              <a:gd name="connsiteY1" fmla="*/ 0 h 1653251"/>
              <a:gd name="connsiteX2" fmla="*/ 1486976 w 1900289"/>
              <a:gd name="connsiteY2" fmla="*/ 0 h 1653251"/>
              <a:gd name="connsiteX3" fmla="*/ 1900289 w 1900289"/>
              <a:gd name="connsiteY3" fmla="*/ 826626 h 1653251"/>
              <a:gd name="connsiteX4" fmla="*/ 1486976 w 1900289"/>
              <a:gd name="connsiteY4" fmla="*/ 1653251 h 1653251"/>
              <a:gd name="connsiteX5" fmla="*/ 413313 w 1900289"/>
              <a:gd name="connsiteY5" fmla="*/ 1653251 h 1653251"/>
              <a:gd name="connsiteX6" fmla="*/ 0 w 1900289"/>
              <a:gd name="connsiteY6" fmla="*/ 826626 h 1653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0289" h="1653251">
                <a:moveTo>
                  <a:pt x="950144" y="0"/>
                </a:moveTo>
                <a:lnTo>
                  <a:pt x="1900289" y="359582"/>
                </a:lnTo>
                <a:lnTo>
                  <a:pt x="1900289" y="1293669"/>
                </a:lnTo>
                <a:lnTo>
                  <a:pt x="950144" y="1653251"/>
                </a:lnTo>
                <a:lnTo>
                  <a:pt x="0" y="1293669"/>
                </a:lnTo>
                <a:lnTo>
                  <a:pt x="0" y="359582"/>
                </a:lnTo>
                <a:lnTo>
                  <a:pt x="950144" y="0"/>
                </a:lnTo>
                <a:close/>
              </a:path>
            </a:pathLst>
          </a:custGeom>
          <a:solidFill>
            <a:srgbClr val="00B0F0"/>
          </a:solidFill>
          <a:ln>
            <a:solidFill>
              <a:schemeClr val="bg1"/>
            </a:solidFill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000" tIns="395188" rIns="36000" bIns="395188" numCol="1" spcCol="1270" anchor="ctr" anchorCtr="0">
            <a:noAutofit/>
          </a:bodyPr>
          <a:lstStyle/>
          <a:p>
            <a:pPr algn="ctr" defTabSz="1155700">
              <a:spcAft>
                <a:spcPts val="0"/>
              </a:spcAft>
            </a:pPr>
            <a:r>
              <a:rPr lang="cs-CZ" sz="2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NPŽP</a:t>
            </a:r>
            <a:endParaRPr lang="en-GB" sz="20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Zástupný symbol pro text 8">
            <a:extLst>
              <a:ext uri="{FF2B5EF4-FFF2-40B4-BE49-F238E27FC236}">
                <a16:creationId xmlns:a16="http://schemas.microsoft.com/office/drawing/2014/main" id="{38236FAF-8A29-479A-A746-82AB663670C1}"/>
              </a:ext>
            </a:extLst>
          </p:cNvPr>
          <p:cNvSpPr txBox="1">
            <a:spLocks/>
          </p:cNvSpPr>
          <p:nvPr/>
        </p:nvSpPr>
        <p:spPr bwMode="auto">
          <a:xfrm>
            <a:off x="372953" y="1393128"/>
            <a:ext cx="81992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F9C35"/>
              </a:buClr>
              <a:buFont typeface="Arial" panose="020B0604020202020204" pitchFamily="34" charset="0"/>
              <a:buNone/>
              <a:defRPr sz="2800" b="1">
                <a:solidFill>
                  <a:srgbClr val="0063AC"/>
                </a:solidFill>
                <a:latin typeface="+mn-lt"/>
                <a:ea typeface="+mn-ea"/>
                <a:cs typeface="+mn-cs"/>
              </a:defRPr>
            </a:lvl1pPr>
            <a:lvl2pPr marL="82550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2334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400">
                <a:solidFill>
                  <a:schemeClr val="tx1"/>
                </a:solidFill>
                <a:latin typeface="+mn-lt"/>
              </a:defRPr>
            </a:lvl3pPr>
            <a:lvl4pPr marL="16414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Příklad dobré praxe - </a:t>
            </a:r>
            <a:r>
              <a:rPr lang="cs-CZ" kern="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Víska</a:t>
            </a:r>
            <a:endParaRPr lang="cs-CZ" kern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89FF6049-FECE-457C-A689-4105BD137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5" y="274642"/>
            <a:ext cx="7272337" cy="706437"/>
          </a:xfrm>
        </p:spPr>
        <p:txBody>
          <a:bodyPr/>
          <a:lstStyle/>
          <a:p>
            <a:r>
              <a:rPr lang="cs-CZ" dirty="0"/>
              <a:t>Průzkum, posílení a budování zdrojů pitné vody - Výzva č. 2/2018</a:t>
            </a:r>
          </a:p>
        </p:txBody>
      </p:sp>
      <p:sp>
        <p:nvSpPr>
          <p:cNvPr id="17" name="Zástupný symbol pro obsah 2">
            <a:extLst>
              <a:ext uri="{FF2B5EF4-FFF2-40B4-BE49-F238E27FC236}">
                <a16:creationId xmlns:a16="http://schemas.microsoft.com/office/drawing/2014/main" id="{50E0DC69-0570-44A9-B8AD-D2865ED36388}"/>
              </a:ext>
            </a:extLst>
          </p:cNvPr>
          <p:cNvSpPr txBox="1">
            <a:spLocks/>
          </p:cNvSpPr>
          <p:nvPr/>
        </p:nvSpPr>
        <p:spPr bwMode="auto">
          <a:xfrm>
            <a:off x="4225158" y="2019451"/>
            <a:ext cx="4711024" cy="2664296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268288" indent="-268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F9C35"/>
              </a:buClr>
              <a:buFont typeface="Wingdings" panose="05000000000000000000" pitchFamily="2" charset="2"/>
              <a:buChar char="§"/>
              <a:tabLst/>
              <a:defRPr sz="2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55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anose="02000503070000020003" pitchFamily="50" charset="-18"/>
              <a:buChar char="−"/>
              <a:tabLst/>
              <a:defRPr sz="2400">
                <a:solidFill>
                  <a:schemeClr val="tx1"/>
                </a:solidFill>
                <a:latin typeface="+mn-lt"/>
              </a:defRPr>
            </a:lvl2pPr>
            <a:lvl3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anose="02000503070000020003" pitchFamily="50" charset="-18"/>
              <a:buChar char="−"/>
              <a:tabLst/>
              <a:defRPr sz="2200">
                <a:solidFill>
                  <a:schemeClr val="tx1"/>
                </a:solidFill>
                <a:latin typeface="+mn-lt"/>
              </a:defRPr>
            </a:lvl3pPr>
            <a:lvl4pPr marL="1641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anose="02000503070000020003" pitchFamily="50" charset="-18"/>
              <a:buChar char="−"/>
              <a:tabLst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anose="02000503070000020003" pitchFamily="50" charset="-18"/>
              <a:buChar char="−"/>
              <a:tabLst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JohnSans Text Pro" pitchFamily="50" charset="-18"/>
              <a:buChar char="−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0"/>
              </a:spcAft>
              <a:buNone/>
              <a:defRPr/>
            </a:pPr>
            <a:r>
              <a:rPr lang="cs-CZ" sz="1800" b="0" dirty="0" smtClean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rámci projektu byl vybudován průzkumný </a:t>
            </a:r>
            <a:r>
              <a:rPr lang="cs-CZ" sz="1800" b="0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hydrogeologického </a:t>
            </a:r>
            <a:r>
              <a:rPr lang="cs-CZ" sz="1800" b="0" dirty="0" smtClean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vrt </a:t>
            </a:r>
            <a:r>
              <a:rPr lang="cs-CZ" sz="1800" b="0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hloubce 80 </a:t>
            </a:r>
            <a:r>
              <a:rPr lang="cs-CZ" sz="1800" b="0" dirty="0" smtClean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m.       V </a:t>
            </a:r>
            <a:r>
              <a:rPr lang="cs-CZ" sz="1800" b="0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rámci projektu byly provedeny geofyzikální práce, vrtné práce, hydrodynamické zkoušky </a:t>
            </a:r>
            <a:r>
              <a:rPr lang="cs-CZ" sz="1800" b="0" dirty="0" smtClean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a </a:t>
            </a:r>
            <a:r>
              <a:rPr lang="cs-CZ" sz="1800" b="0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laboratorní analýzy.  </a:t>
            </a:r>
          </a:p>
          <a:p>
            <a:pPr marL="0" indent="0">
              <a:spcAft>
                <a:spcPts val="0"/>
              </a:spcAft>
              <a:buNone/>
              <a:defRPr/>
            </a:pPr>
            <a:r>
              <a:rPr lang="cs-CZ" sz="1800" b="0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Výsledky průzkumu prokázaly </a:t>
            </a:r>
            <a:r>
              <a:rPr lang="cs-CZ" sz="1800" b="0" dirty="0" smtClean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dostatečnou </a:t>
            </a:r>
            <a:r>
              <a:rPr lang="cs-CZ" sz="1800" b="0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vydatnost i kvalitu podzemní vody </a:t>
            </a:r>
            <a:r>
              <a:rPr lang="cs-CZ" sz="1800" b="0" dirty="0" smtClean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 vrtu</a:t>
            </a:r>
            <a:r>
              <a:rPr lang="cs-CZ" sz="1800" b="0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800" b="0" dirty="0" smtClean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Vrt </a:t>
            </a:r>
            <a:r>
              <a:rPr lang="cs-CZ" sz="1800" b="0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bude převeden na vodní dílo </a:t>
            </a:r>
            <a:r>
              <a:rPr lang="cs-CZ" sz="1800" b="0" dirty="0" smtClean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napojen na stávající vodovodní soustavu.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endParaRPr lang="cs-CZ" altLang="cs-CZ" kern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8" name="Skupina 2">
            <a:extLst>
              <a:ext uri="{FF2B5EF4-FFF2-40B4-BE49-F238E27FC236}">
                <a16:creationId xmlns:a16="http://schemas.microsoft.com/office/drawing/2014/main" id="{A623EC10-8BCD-475E-938E-8F8614EE3C51}"/>
              </a:ext>
            </a:extLst>
          </p:cNvPr>
          <p:cNvGrpSpPr>
            <a:grpSpLocks/>
          </p:cNvGrpSpPr>
          <p:nvPr/>
        </p:nvGrpSpPr>
        <p:grpSpPr bwMode="auto">
          <a:xfrm>
            <a:off x="4341027" y="4873106"/>
            <a:ext cx="3097212" cy="1727200"/>
            <a:chOff x="-4803770" y="3784845"/>
            <a:chExt cx="3097211" cy="1728193"/>
          </a:xfrm>
        </p:grpSpPr>
        <p:sp>
          <p:nvSpPr>
            <p:cNvPr id="19" name="Zaoblený obdélník 16">
              <a:extLst>
                <a:ext uri="{FF2B5EF4-FFF2-40B4-BE49-F238E27FC236}">
                  <a16:creationId xmlns:a16="http://schemas.microsoft.com/office/drawing/2014/main" id="{929A8324-E091-4902-9C83-55FD16D81E60}"/>
                </a:ext>
              </a:extLst>
            </p:cNvPr>
            <p:cNvSpPr/>
            <p:nvPr/>
          </p:nvSpPr>
          <p:spPr>
            <a:xfrm>
              <a:off x="-4803770" y="3784845"/>
              <a:ext cx="3097211" cy="1728193"/>
            </a:xfrm>
            <a:prstGeom prst="roundRect">
              <a:avLst>
                <a:gd name="adj" fmla="val 14301"/>
              </a:avLst>
            </a:prstGeom>
            <a:solidFill>
              <a:srgbClr val="3F9C3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0" name="Obdélník 4">
              <a:extLst>
                <a:ext uri="{FF2B5EF4-FFF2-40B4-BE49-F238E27FC236}">
                  <a16:creationId xmlns:a16="http://schemas.microsoft.com/office/drawing/2014/main" id="{0A086681-6E99-448D-9783-11DDD7A1FE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803770" y="4035710"/>
              <a:ext cx="3071812" cy="1462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3F9C35"/>
                </a:buClr>
                <a:buFont typeface="Wingdings" panose="05000000000000000000" pitchFamily="2" charset="2"/>
                <a:buChar char="§"/>
                <a:defRPr sz="2800" b="1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Font typeface="JohnSans Text Pro" panose="02000503070000020003" pitchFamily="50" charset="-18"/>
                <a:buChar char="−"/>
                <a:defRPr sz="28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Font typeface="JohnSans Text Pro" panose="02000503070000020003" pitchFamily="50" charset="-18"/>
                <a:buChar char="−"/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Font typeface="JohnSans Text Pro" panose="02000503070000020003" pitchFamily="50" charset="-18"/>
                <a:buChar char="−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Font typeface="JohnSans Text Pro" panose="02000503070000020003" pitchFamily="50" charset="-18"/>
                <a:buChar char="−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JohnSans Text Pro" panose="02000503070000020003" pitchFamily="50" charset="-18"/>
                <a:buChar char="−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JohnSans Text Pro" panose="02000503070000020003" pitchFamily="50" charset="-18"/>
                <a:buChar char="−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JohnSans Text Pro" panose="02000503070000020003" pitchFamily="50" charset="-18"/>
                <a:buChar char="−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JohnSans Text Pro" panose="02000503070000020003" pitchFamily="50" charset="-18"/>
                <a:buChar char="−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cs-CZ" altLang="cs-CZ" sz="2000" b="0" dirty="0">
                  <a:latin typeface="Segoe UI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Celkové způsobilé </a:t>
              </a:r>
              <a:r>
                <a:rPr lang="cs-CZ" altLang="cs-CZ" sz="2000" b="0" dirty="0" smtClean="0">
                  <a:latin typeface="Segoe UI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výdaje</a:t>
              </a:r>
              <a:endParaRPr lang="cs-CZ" altLang="cs-CZ" sz="2000" b="0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cs-CZ" altLang="cs-CZ" sz="2000" b="0" dirty="0">
                  <a:latin typeface="Segoe UI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350 870 </a:t>
              </a:r>
              <a:r>
                <a:rPr lang="cs-CZ" altLang="cs-CZ" sz="2000" b="0" dirty="0" smtClean="0">
                  <a:latin typeface="Segoe UI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Kč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cs-CZ" altLang="cs-CZ" sz="9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cs-CZ" altLang="cs-CZ" sz="2000" dirty="0">
                  <a:solidFill>
                    <a:schemeClr val="bg1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Dotace ze SFŽP </a:t>
              </a:r>
              <a:r>
                <a:rPr lang="cs-CZ" altLang="cs-CZ" sz="2000" dirty="0" smtClean="0">
                  <a:solidFill>
                    <a:schemeClr val="bg1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ČR</a:t>
              </a:r>
              <a:endParaRPr lang="cs-CZ" altLang="cs-CZ" sz="20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cs-CZ" altLang="cs-CZ" sz="2000" dirty="0">
                  <a:solidFill>
                    <a:schemeClr val="bg1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280 696 Kč</a:t>
              </a:r>
              <a:endParaRPr lang="cs-CZ" altLang="cs-CZ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5" y="2019451"/>
            <a:ext cx="3571656" cy="476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0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>
          <a:xfrm>
            <a:off x="1697038" y="2044979"/>
            <a:ext cx="5406127" cy="492443"/>
          </a:xfrm>
        </p:spPr>
        <p:txBody>
          <a:bodyPr/>
          <a:lstStyle/>
          <a:p>
            <a:r>
              <a:rPr lang="cs-CZ" sz="3200" dirty="0">
                <a:solidFill>
                  <a:srgbClr val="3F9C3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Děkuji za pozornost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>
          <a:xfrm>
            <a:off x="1688681" y="3363201"/>
            <a:ext cx="6050589" cy="215444"/>
          </a:xfrm>
        </p:spPr>
        <p:txBody>
          <a:bodyPr/>
          <a:lstStyle/>
          <a:p>
            <a:r>
              <a:rPr lang="cs-CZ" dirty="0" smtClean="0"/>
              <a:t>Ing. Romana </a:t>
            </a:r>
            <a:r>
              <a:rPr lang="cs-CZ" dirty="0" err="1" smtClean="0"/>
              <a:t>Rajnyšová</a:t>
            </a:r>
            <a:endParaRPr lang="cs-CZ" dirty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 smtClean="0"/>
              <a:t>Státní fond životního prostředí ČR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637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e">
  <a:themeElements>
    <a:clrScheme name="SFŽP ČR">
      <a:dk1>
        <a:srgbClr val="000000"/>
      </a:dk1>
      <a:lt1>
        <a:srgbClr val="FFFFFF"/>
      </a:lt1>
      <a:dk2>
        <a:srgbClr val="000000"/>
      </a:dk2>
      <a:lt2>
        <a:srgbClr val="A0D6F1"/>
      </a:lt2>
      <a:accent1>
        <a:srgbClr val="0063AC"/>
      </a:accent1>
      <a:accent2>
        <a:srgbClr val="369929"/>
      </a:accent2>
      <a:accent3>
        <a:srgbClr val="A0D6F1"/>
      </a:accent3>
      <a:accent4>
        <a:srgbClr val="CE181E"/>
      </a:accent4>
      <a:accent5>
        <a:srgbClr val="73767D"/>
      </a:accent5>
      <a:accent6>
        <a:srgbClr val="004F96"/>
      </a:accent6>
      <a:hlink>
        <a:srgbClr val="0063AC"/>
      </a:hlink>
      <a:folHlink>
        <a:srgbClr val="A0D6F1"/>
      </a:folHlink>
    </a:clrScheme>
    <a:fontScheme name="Vlastní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 stromy" id="{BCCE709D-6FFD-4385-9F40-2462325D5217}" vid="{0158748A-F6FE-4997-9117-BBC2E34967AF}"/>
    </a:ext>
  </a:extLst>
</a:theme>
</file>

<file path=ppt/theme/theme2.xml><?xml version="1.0" encoding="utf-8"?>
<a:theme xmlns:a="http://schemas.openxmlformats.org/drawingml/2006/main" name="SABLONA_SFZP_prezentace_861118">
  <a:themeElements>
    <a:clrScheme name="SABLONA_SFZP_prezentace_861118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lastní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BLONA_SFZP_prezentace_86111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BLONA_SFZP_prezentace_861118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BLONA_SFZP_prezentace_861118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BLONA_SFZP_prezentace_861118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BLONA_SFZP_prezentace_861118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BLONA_SFZP_prezentace_861118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BLONA_SFZP_prezentace_861118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BLONA_SFZP_prezentace_861118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BLONA_SFZP_prezentace_861118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BLONA_SFZP_prezentace_861118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BLONA_SFZP_prezentace_861118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BLONA_SFZP_prezentace_861118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stromy</Template>
  <TotalTime>762</TotalTime>
  <Words>794</Words>
  <Application>Microsoft Office PowerPoint</Application>
  <PresentationFormat>Předvádění na obrazovce (4:3)</PresentationFormat>
  <Paragraphs>97</Paragraphs>
  <Slides>9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9</vt:i4>
      </vt:variant>
    </vt:vector>
  </HeadingPairs>
  <TitlesOfParts>
    <vt:vector size="18" baseType="lpstr">
      <vt:lpstr>Arial Unicode MS</vt:lpstr>
      <vt:lpstr>Arial</vt:lpstr>
      <vt:lpstr>Calibri</vt:lpstr>
      <vt:lpstr>JohnSans Text Pro</vt:lpstr>
      <vt:lpstr>Segoe UI</vt:lpstr>
      <vt:lpstr>Times New Roman</vt:lpstr>
      <vt:lpstr>Wingdings</vt:lpstr>
      <vt:lpstr>Office-theme</vt:lpstr>
      <vt:lpstr>SABLONA_SFZP_prezentace_861118</vt:lpstr>
      <vt:lpstr>PODPORA OBCÍ V BOJI SE SUCHEM  A NEDOSTATKEM VODY </vt:lpstr>
      <vt:lpstr>Průzkum, posílení a budování zdrojů pitné vody - Výzva č. 2/2018</vt:lpstr>
      <vt:lpstr>Průzkum, posílení a budování zdrojů pitné vody - Výzva č. 2/2018</vt:lpstr>
      <vt:lpstr>Průzkum, posílení a budování zdrojů pitné vody - Výzva č. 2/2018</vt:lpstr>
      <vt:lpstr>Průzkum, posílení a budování zdrojů pitné vody - Výzva č. 2/2018</vt:lpstr>
      <vt:lpstr>Průzkum, posílení a budování zdrojů pitné vody - Výzva č. 2/2018</vt:lpstr>
      <vt:lpstr>Průzkum, posílení a budování zdrojů pitné vody - Výzva č. 2/2018</vt:lpstr>
      <vt:lpstr>Průzkum, posílení a budování zdrojů pitné vody - Výzva č. 2/2018</vt:lpstr>
      <vt:lpstr>Prezentace aplikace PowerPoint</vt:lpstr>
    </vt:vector>
  </TitlesOfParts>
  <Company>SFZP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Výzva 9/2019 Výsadba stromů</dc:title>
  <dc:creator>Chmelikova Barbora</dc:creator>
  <cp:lastModifiedBy>Rajnysova Romana</cp:lastModifiedBy>
  <cp:revision>70</cp:revision>
  <cp:lastPrinted>2018-07-31T08:16:38Z</cp:lastPrinted>
  <dcterms:created xsi:type="dcterms:W3CDTF">2019-09-24T07:42:26Z</dcterms:created>
  <dcterms:modified xsi:type="dcterms:W3CDTF">2019-10-30T16:50:22Z</dcterms:modified>
</cp:coreProperties>
</file>