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2" r:id="rId4"/>
    <p:sldId id="257" r:id="rId5"/>
    <p:sldId id="260" r:id="rId6"/>
    <p:sldId id="261" r:id="rId7"/>
    <p:sldId id="265" r:id="rId8"/>
    <p:sldId id="266" r:id="rId9"/>
    <p:sldId id="267" r:id="rId10"/>
    <p:sldId id="268" r:id="rId11"/>
    <p:sldId id="258" r:id="rId12"/>
    <p:sldId id="264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0" autoAdjust="0"/>
    <p:restoredTop sz="86429" autoAdjust="0"/>
  </p:normalViewPr>
  <p:slideViewPr>
    <p:cSldViewPr>
      <p:cViewPr varScale="1">
        <p:scale>
          <a:sx n="73" d="100"/>
          <a:sy n="73" d="100"/>
        </p:scale>
        <p:origin x="-15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76DD2D-7F5A-4EA2-9A9D-5153722D15AA}" type="datetimeFigureOut">
              <a:rPr lang="cs-CZ" smtClean="0"/>
              <a:t>31.10.2019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4E9A6E-374E-4031-83B8-34F9F77A194F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 </a:t>
            </a:r>
            <a:r>
              <a:rPr lang="cs-CZ" b="1" dirty="0"/>
              <a:t>Vodohospodářské projekty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0" dirty="0"/>
              <a:t/>
            </a:r>
            <a:br>
              <a:rPr lang="cs-CZ" b="0" dirty="0"/>
            </a:br>
            <a:r>
              <a:rPr lang="cs-CZ" b="0" dirty="0"/>
              <a:t> </a:t>
            </a:r>
            <a:r>
              <a:rPr lang="cs-CZ" dirty="0"/>
              <a:t>Seminář JiH</a:t>
            </a:r>
            <a:r>
              <a:rPr lang="cs-CZ" baseline="30000" dirty="0"/>
              <a:t>2</a:t>
            </a:r>
            <a:r>
              <a:rPr lang="cs-CZ" dirty="0"/>
              <a:t>Očeské obce </a:t>
            </a:r>
          </a:p>
        </p:txBody>
      </p:sp>
    </p:spTree>
    <p:extLst>
      <p:ext uri="{BB962C8B-B14F-4D97-AF65-F5344CB8AC3E}">
        <p14:creationId xmlns:p14="http://schemas.microsoft.com/office/powerpoint/2010/main" val="540053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Vybrané pasáže novely Vodního zákona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Stavební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ani ohlášení nevyžadují stavební úpravy vodovodů a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kanalizací, pokud se nemění </a:t>
            </a:r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jejich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trasa. Je nutná projektová dokumentace,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projednání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majitelem či provozovatelem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vodohospodářských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sítí, popř.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souhlas vlastníků pozemků.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Ohlášení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čistíren odpadních vod (ČOV) do 50 ekvivalentních osob (EO) - týká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hlavně domovních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ČOV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ČOV, které spadají do kategorie výrobku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označených CE.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takto ohlášených staveb je nutná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revize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funkce ČOV vždy po 2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letech.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Tepelné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čerpadlo, kde se čerpá teplo ze země a jedná se o uzavřený oběh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kapalin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nevyžaduje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stavební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povolení, ale pouze souhlas vodoprávního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úřadu.</a:t>
            </a:r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Závěr</a:t>
            </a:r>
          </a:p>
          <a:p>
            <a:pPr>
              <a:buFontTx/>
              <a:buChar char="-"/>
            </a:pPr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  a přeji příjemný den.</a:t>
            </a:r>
          </a:p>
        </p:txBody>
      </p:sp>
    </p:spTree>
    <p:extLst>
      <p:ext uri="{BB962C8B-B14F-4D97-AF65-F5344CB8AC3E}">
        <p14:creationId xmlns:p14="http://schemas.microsoft.com/office/powerpoint/2010/main" val="4220097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1137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47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Vodohospodářské projekty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778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Vymezení vodních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</a:t>
            </a:r>
          </a:p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Projektová příprava a související činnosti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 Projektová příprava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Předprojektová dokumentace</a:t>
            </a: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 3  Projektová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dokumentace dle vyhlášky č. 62 ze dne 28. 2. 2013 v návaznosti na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novelu 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 č. 183/2006 (Stavební zákon)</a:t>
            </a: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2.4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Plán bezpečnosti a ochrany zdraví při práci</a:t>
            </a:r>
          </a:p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Praktické informace k procesu přípravy staveb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Použití projektové dokumentace a  její časová využitelnost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územní řízení a rozhodnutí o umístění stavby (územní rozhodnutí)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stavební povolení a stavební povolení</a:t>
            </a: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3.2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Lhůty projednání v jednotlivých stupních přípravy stavby 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územní řízení a rozhodnutí o umístění stavby (územní rozhodnutí)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 pro stavební povolení a stavební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</a:t>
            </a: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Povolování vodního díla</a:t>
            </a:r>
          </a:p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Vodoprávní úřad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Nezbytné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podklady pro stavební řízení  a  povolení k nakládání s vodami</a:t>
            </a:r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Vybrané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pasáže novely Vodního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47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Vymezení vodních děl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 díla jsou stavby, které slouží ke vzdouvání a zadržování vod, umělému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usměrňování odtokového režimu povrchových vod, k ochraně a užívání vod,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nakládání s vodami, ochraně před škodlivými účinky vod, k úpravě vodních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poměrů nebo k jiným účelům sledovaným Zákonem o vodách (vodním zákonem).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Jedná se zejména o tato zařízení: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přehrady, hráze, vodní nádrže, jezy, zdrže,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stavby, jimiž se upravují koryta vodních toků,</a:t>
            </a:r>
          </a:p>
          <a:p>
            <a:pPr mar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vodovodních řadů a objektů na nich, úpraven vod, stavby </a:t>
            </a:r>
            <a:b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kanalizačních stok a objektů na  nich, čistíren odpadních vod,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na ochranu před povodněmi,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k vodohospodářským melioracím,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k plavebním účelům v korytech vodního toku nebo na březích,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k využití vodní energie a energetického potenciálu,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odkališť,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sloužící k pozorování stavu povrchových nebo podzemních vod,</a:t>
            </a:r>
          </a:p>
          <a:p>
            <a:pPr marL="0" indent="0">
              <a:buNone/>
            </a:pPr>
            <a:r>
              <a:rPr lang="cs-CZ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studny,</a:t>
            </a:r>
            <a:endParaRPr lang="cs-CZ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stavby k hrazení bystřin a strží,</a:t>
            </a:r>
          </a:p>
          <a:p>
            <a:pPr marL="0" indent="0">
              <a:buNone/>
            </a:pPr>
            <a:r>
              <a:rPr lang="cs-CZ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 jiné stavby potřebné k nakládání s vodami.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578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3100" b="1" dirty="0" smtClean="0"/>
              <a:t>Vodohospodářské projekty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některým vodním dílům patří i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tzv. nakládání s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vodami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např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odběr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podzemní vody u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 n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vypouštění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odpadních vod do vod povrchových u ČOV,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vzdouvání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akumulace vod v nádržích či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rybnících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užívání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 pro chov ryb,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využívání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energetického potenciálu povrchových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odběr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povrchové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vody z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toků, atd.</a:t>
            </a:r>
          </a:p>
          <a:p>
            <a:pPr marL="0" indent="0">
              <a:buNone/>
            </a:pP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vodní díla se nepovažují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jednoduchá zařízení mimo koryta vodních toků k zachycení vody a k ochraně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jednotlivých pozemků a staveb proti škodlivým účinkům povrchových nebo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podzemních vod,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žumpy,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průzkumné hydrogeologické vrty,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vodovodní a kanalizační přípojky.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53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48072"/>
          </a:xfrm>
        </p:spPr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Projektová příprava a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související činnosti</a:t>
            </a:r>
          </a:p>
          <a:p>
            <a:pPr marL="0" indent="0">
              <a:buNone/>
            </a:pP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 Projektová příprava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Projektová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příprava je soubor činností, jejichž cílem je vyhotovení projektové dokumentace sloužící k přípravě, povolení a provedení stavby (investice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Projektová dokumentace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Projektová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dokumentace se vypracovává v různých stupních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podrobnosti podle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účelu použití (rozhodnutí o umístění stavby, stavební povolení nebo provádění stavby) . Obsah jednotlivých stupňů projektové dokumentace je pro zpracovatele závazný a řídí se dle vyhlášky č. Obsah jednotlivých stupňů projektové dokumentace je pro zpracovatele závazný a řídí se dle vyhlášky č. 499/2006 Sb., která byla novelizována vyhláškou č. 62 ze dne 28. 2. 2013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vyhláškou 503/2006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Sb., která byla novelizována vyhláškou č. 66 ze dne 13. 4. 2018.  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Projektovou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dokumentaci je oprávněn zpracovávat pouze projektant s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příslušnou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odbornou způsobilostí (autorizovaná osoba  - osvědčení o autorizaci ČKAIT), na jejímž základě vystavuje živnostenský úřad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  k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provozování vázané živnosti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Inženýrská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činnost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Inženýrská činnost při přípravě stavby je soubor činností, které vykonává stavebník nebo jím pověřený zástupce za účelem získání oprávnění k provedení stavby, případně výběru zhotovitele stavby. Pověřená osoba projednává dokumentaci s vlastníky pozemků za účelem získání potřebných práv k provedení stavby; s vlastníky a správci sítí či jiných staveb v území výstavby při kolizi projednávané stavby s jinými stavbami v území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výstavby a zejména s dotčenými orgány státní správy (DOSS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7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 činnosti související s realizaci  investice: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Technický dozor investora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Autorský dozor projektanta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Koordinátor bezpečnosti a ochrany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zdraví při práci</a:t>
            </a: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Autorizovaný inspektor</a:t>
            </a:r>
          </a:p>
          <a:p>
            <a:pPr marL="0" indent="0">
              <a:buNone/>
            </a:pPr>
            <a:endParaRPr lang="cs-CZ" sz="4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Předprojektová </a:t>
            </a:r>
            <a:r>
              <a:rPr lang="cs-CZ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dokumentace</a:t>
            </a:r>
          </a:p>
          <a:p>
            <a:pPr marL="0" indent="0">
              <a:buNone/>
            </a:pPr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Studie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Investiční záměr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  Generel</a:t>
            </a:r>
          </a:p>
          <a:p>
            <a:pPr marL="0" indent="0">
              <a:buNone/>
            </a:pPr>
            <a:endParaRPr lang="cs-CZ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 Projektová dokumentace dle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vyhlášky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č. 62 ze dne 28. 2. 2013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návaznosti na novelu  zákona č. 183/2006 (Stavební zákon)</a:t>
            </a:r>
            <a:endParaRPr lang="cs-CZ" sz="4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Dokumentace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 žádosti o vydání rozhodnutí o umístění stavby nebo zařízení (DUR) nebo rozhodnutí o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b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změně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stavby a změně vlivu stavby na využití území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Dokumentace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ohlášení stavby uvedené v § 104 odst. 2 písm. a) až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e)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stavebního zákona,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k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žádosti o stavební povolení dle § 110 odst.2 písm. b ) stavebního zákona a k oznámení stavby ve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zkráceném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stavebním řízení podle § 117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odst. 2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stavebního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</a:t>
            </a: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Společná dokumentace pro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vydání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společného  rozhodnutí o a stavebního povolení  k § 94a odst. 7 </a:t>
            </a: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stavebního zákona</a:t>
            </a:r>
          </a:p>
          <a:p>
            <a:pPr marL="0" indent="0">
              <a:buNone/>
            </a:pP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Dokumentace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provádění stavby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zpracovaná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základě územního rozhodnutí (§ 92 odst.1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stavebního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zákona) nebo z iniciativy stavebníka a využívané pro kontrolní prohlídky staveb (§ 133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odst.3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stavebního </a:t>
            </a:r>
            <a:r>
              <a:rPr lang="cs-CZ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zákona 499/2006 </a:t>
            </a:r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Sb..</a:t>
            </a:r>
          </a:p>
          <a:p>
            <a:pPr marL="0" indent="0">
              <a:buNone/>
            </a:pPr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200" dirty="0"/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91793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Dokumentace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výběr zhotovitele stavby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Účelem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této dokumentace je zabezpečit výběr zhotovitele v souladu s požadavky zákona č.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137/2006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Sb., o veřejných zakázkách v platném znění. Obec jez hlediska tohoto zákona veřejný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zadavatel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Požadavkem zákona je jednoznačně definovat předmět a podmínky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soutěže.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Dokumentace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skutečného provedení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stavby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Obsah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rozsah dokumentace skutečného provedení stavby je dán přílohou č. 3, čl. 1 k vyhlášce č.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499/2006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Zjednodušená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dokumentace - pasport stavby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Obsah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rozsah zjednodušené dokumentace (pasportu stavby) je dán přílohou č. 3, čl. 2 k vyhlášce č.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499/2006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Sb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</a:t>
            </a:r>
          </a:p>
          <a:p>
            <a:pPr marL="0" indent="0">
              <a:buNone/>
            </a:pPr>
            <a:r>
              <a:rPr lang="cs-CZ" sz="1200" dirty="0" smtClean="0"/>
              <a:t>- 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Aktualizace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dokumentace při opravách a rekonstrukcích</a:t>
            </a:r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 Plán bezpečnosti a ochrany zdraví při práci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Vypracování plánu bezpečnosti a ochrany zdraví při práci (BOZP) ukládá zákon č. 309/2006 Sb. v § 15 odst. 2.: - budou-li na staveništi vykonávány práce a činnosti vystavující fyzickou osobu zvýšenému ohrožení života nebo poškození zdraví, které jsou stanoveny prováděcím právním předpisem, stejně jako v případech podle odstavce 1 (§ 15 zákona č. 309/2006 Sb.), zadavatel stavby zajistí, aby před zahájením prací na staveništi byl zpracován plán bezpečnosti a ochrany zdraví při práci na staveništi podle druhu a velikosti stavby tak, aby plně vyhovoval potřebám zajištění bezpečné a zdraví neohrožující práce.</a:t>
            </a:r>
          </a:p>
          <a:p>
            <a:pPr>
              <a:buFontTx/>
              <a:buChar char="-"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728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3.1. Použití projektové dokumentace a  její časová využitelnost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územní řízení a rozhodnutí o umístění stavby (územní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rozhodnutí )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stavební povolení a stavební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povolení</a:t>
            </a:r>
          </a:p>
          <a:p>
            <a:pPr marL="0" indent="0">
              <a:buNone/>
            </a:pP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3.2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Lhůty projednání v jednotlivých stupních přípravy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stavby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územní řízení a rozhodnutí o umístění stavby (územní rozhodnutí)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Projekt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stavební povolení a stavební povolení</a:t>
            </a:r>
          </a:p>
          <a:p>
            <a:pPr marL="0" indent="0">
              <a:buNone/>
            </a:pPr>
            <a:endParaRPr lang="cs-CZ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cs-CZ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Povolování vodního díla</a:t>
            </a:r>
          </a:p>
          <a:p>
            <a:pPr marL="0" indent="0">
              <a:buNone/>
            </a:pPr>
            <a:r>
              <a:rPr lang="cs-CZ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Vodoprávní  úřad</a:t>
            </a:r>
            <a:endParaRPr lang="cs-CZ" sz="12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Vodoprávní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úřad je speciálním stavebním úřadem, který povoluje a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kolauduje vodní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díla. Vodoprávní úřad při správním řízení rozhoduje, zda stavba je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či není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vodním dílem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Vodoprávní úřad je nejčastěji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obecní úřad obce s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rozšířenou působností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odbor životního prostředí magistrátu města nebo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městského úřadu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Vodoprávním úřadem je i krajský úřad, který má určité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kompetence, zejména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tzv. sanační čerpání, povolování chovu ryb, velkých nádrží, stanovuje</a:t>
            </a: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záplavová území významných vodních toků. Ústředním vodoprávním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úřadem je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Ministerstvo zemědělství ČR a Ministerstvo životního prostředí ČR.</a:t>
            </a:r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Vodohospodářské projekty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Nezbytné podklady </a:t>
            </a:r>
            <a:r>
              <a:rPr lang="cs-CZ" sz="1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stavební řízení </a:t>
            </a:r>
            <a:r>
              <a:rPr lang="cs-CZ" sz="1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 povolení k nakládání s vodami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Vydání územního rozhodnutí nebo územního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souhlasu;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Stavba musí být v souladu se závěry územně plánovacích podkladů (územního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plánu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Stavba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kanalizace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vodovodu většího rozsahu a čistírny odpadních vod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musí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být v souladu s Plánem rozvoje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vodovodů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kanalizací na území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kraje;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Projektová dokumentace musí být zhotovena autorizovanou osobou v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oboru vodohospodářské     </a:t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stavby, případně vyjádření hydrogeologa;</a:t>
            </a:r>
          </a:p>
          <a:p>
            <a:pPr marL="0" indent="0">
              <a:buNone/>
            </a:pP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Pokud se jedná o zásahy do toků nebo nádrží, je vždy požadováno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stanovisko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orgánu ochrany přírody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a krajiny;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Dalším nezbytným podkladem jsou doklady o vlastnictví stavebních pozemků a </a:t>
            </a:r>
            <a:b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souhlasy vlastníků  </a:t>
            </a: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pozemků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 provedením stavby na  situaci stavby;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Vyjádření správců podzemních a nadzemních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sítí;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Plán kontrolních prohlídek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stavby;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Popř. stanovisko správce povodí a správce vodního </a:t>
            </a:r>
            <a:r>
              <a:rPr lang="cs-C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toku;</a:t>
            </a: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Doklad o zaplacení správního poplatku.</a:t>
            </a:r>
          </a:p>
        </p:txBody>
      </p:sp>
    </p:spTree>
    <p:extLst>
      <p:ext uri="{BB962C8B-B14F-4D97-AF65-F5344CB8AC3E}">
        <p14:creationId xmlns:p14="http://schemas.microsoft.com/office/powerpoint/2010/main" val="1208933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</TotalTime>
  <Words>545</Words>
  <Application>Microsoft Office PowerPoint</Application>
  <PresentationFormat>Předvádění na obrazovce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 Seminář JiH2Očeské obce </vt:lpstr>
      <vt:lpstr>Vodohospodářské projekty</vt:lpstr>
      <vt:lpstr>Vodohospodářské projekty</vt:lpstr>
      <vt:lpstr>  Vodohospodářské projekty</vt:lpstr>
      <vt:lpstr>Vodohospodářské projekty</vt:lpstr>
      <vt:lpstr>Vodohospodářské projekty</vt:lpstr>
      <vt:lpstr>Vodohospodářské projekty</vt:lpstr>
      <vt:lpstr>Vodohospodářské projekty</vt:lpstr>
      <vt:lpstr>Vodohospodářské projekty</vt:lpstr>
      <vt:lpstr>Vodohospodářské projekty</vt:lpstr>
      <vt:lpstr>Prezentace aplikace PowerPoint</vt:lpstr>
      <vt:lpstr>Prezentace aplikace PowerPoint</vt:lpstr>
      <vt:lpstr>Vodohospodářské projekty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A-0022A</dc:creator>
  <cp:lastModifiedBy>Admin</cp:lastModifiedBy>
  <cp:revision>25</cp:revision>
  <dcterms:created xsi:type="dcterms:W3CDTF">2019-10-28T08:30:19Z</dcterms:created>
  <dcterms:modified xsi:type="dcterms:W3CDTF">2019-10-31T07:59:55Z</dcterms:modified>
</cp:coreProperties>
</file>